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theme/theme13.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Override2.xml" ContentType="application/vnd.openxmlformats-officedocument.themeOverrid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5.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8.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9.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0.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1.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83" r:id="rId6"/>
    <p:sldMasterId id="2147483798" r:id="rId7"/>
    <p:sldMasterId id="2147483818" r:id="rId8"/>
    <p:sldMasterId id="2147483841" r:id="rId9"/>
    <p:sldMasterId id="2147483864" r:id="rId10"/>
    <p:sldMasterId id="2147483884" r:id="rId11"/>
    <p:sldMasterId id="2147483913" r:id="rId12"/>
    <p:sldMasterId id="2147483926" r:id="rId13"/>
    <p:sldMasterId id="2147483958" r:id="rId14"/>
    <p:sldMasterId id="2147483978" r:id="rId15"/>
    <p:sldMasterId id="2147483995" r:id="rId16"/>
    <p:sldMasterId id="2147483997" r:id="rId17"/>
    <p:sldMasterId id="2147484011" r:id="rId18"/>
    <p:sldMasterId id="2147484031" r:id="rId19"/>
    <p:sldMasterId id="2147484054" r:id="rId20"/>
    <p:sldMasterId id="2147484077" r:id="rId21"/>
    <p:sldMasterId id="2147484097" r:id="rId22"/>
    <p:sldMasterId id="2147484121" r:id="rId23"/>
    <p:sldMasterId id="2147484151" r:id="rId24"/>
    <p:sldMasterId id="2147484177" r:id="rId25"/>
  </p:sldMasterIdLst>
  <p:notesMasterIdLst>
    <p:notesMasterId r:id="rId42"/>
  </p:notesMasterIdLst>
  <p:handoutMasterIdLst>
    <p:handoutMasterId r:id="rId43"/>
  </p:handoutMasterIdLst>
  <p:sldIdLst>
    <p:sldId id="593" r:id="rId26"/>
    <p:sldId id="594" r:id="rId27"/>
    <p:sldId id="532" r:id="rId28"/>
    <p:sldId id="491" r:id="rId29"/>
    <p:sldId id="522" r:id="rId30"/>
    <p:sldId id="570" r:id="rId31"/>
    <p:sldId id="571" r:id="rId32"/>
    <p:sldId id="592" r:id="rId33"/>
    <p:sldId id="587" r:id="rId34"/>
    <p:sldId id="588" r:id="rId35"/>
    <p:sldId id="589" r:id="rId36"/>
    <p:sldId id="576" r:id="rId37"/>
    <p:sldId id="590" r:id="rId38"/>
    <p:sldId id="591" r:id="rId39"/>
    <p:sldId id="584" r:id="rId40"/>
    <p:sldId id="586" r:id="rId41"/>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44">
          <p15:clr>
            <a:srgbClr val="A4A3A4"/>
          </p15:clr>
        </p15:guide>
        <p15:guide id="2" orient="horz" pos="1200">
          <p15:clr>
            <a:srgbClr val="A4A3A4"/>
          </p15:clr>
        </p15:guide>
        <p15:guide id="3" orient="horz" pos="2393">
          <p15:clr>
            <a:srgbClr val="A4A3A4"/>
          </p15:clr>
        </p15:guide>
        <p15:guide id="4" orient="horz" pos="3927">
          <p15:clr>
            <a:srgbClr val="A4A3A4"/>
          </p15:clr>
        </p15:guide>
        <p15:guide id="5" orient="horz" pos="1455">
          <p15:clr>
            <a:srgbClr val="A4A3A4"/>
          </p15:clr>
        </p15:guide>
        <p15:guide id="6" orient="horz" pos="912">
          <p15:clr>
            <a:srgbClr val="A4A3A4"/>
          </p15:clr>
        </p15:guide>
        <p15:guide id="7" orient="horz" pos="2997">
          <p15:clr>
            <a:srgbClr val="A4A3A4"/>
          </p15:clr>
        </p15:guide>
        <p15:guide id="8" pos="3830">
          <p15:clr>
            <a:srgbClr val="A4A3A4"/>
          </p15:clr>
        </p15:guide>
        <p15:guide id="9" pos="327">
          <p15:clr>
            <a:srgbClr val="A4A3A4"/>
          </p15:clr>
        </p15:guide>
        <p15:guide id="10" pos="1190">
          <p15:clr>
            <a:srgbClr val="A4A3A4"/>
          </p15:clr>
        </p15:guide>
        <p15:guide id="11" pos="7350">
          <p15:clr>
            <a:srgbClr val="A4A3A4"/>
          </p15:clr>
        </p15:guide>
        <p15:guide id="12" pos="7118">
          <p15:clr>
            <a:srgbClr val="A4A3A4"/>
          </p15:clr>
        </p15:guide>
        <p15:guide id="13" pos="611">
          <p15:clr>
            <a:srgbClr val="A4A3A4"/>
          </p15:clr>
        </p15:guide>
        <p15:guide id="14" pos="1994">
          <p15:clr>
            <a:srgbClr val="A4A3A4"/>
          </p15:clr>
        </p15:guide>
        <p15:guide id="15" pos="640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6" autoAdjust="0"/>
    <p:restoredTop sz="69424" autoAdjust="0"/>
  </p:normalViewPr>
  <p:slideViewPr>
    <p:cSldViewPr snapToGrid="0">
      <p:cViewPr varScale="1">
        <p:scale>
          <a:sx n="70" d="100"/>
          <a:sy n="70" d="100"/>
        </p:scale>
        <p:origin x="-848" y="-96"/>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9/23/13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9/23/13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75580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VNet</a:t>
            </a:r>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23933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96398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DEMO-</a:t>
            </a:r>
            <a:r>
              <a:rPr lang="en-US" smtClean="0"/>
              <a:t>ConnectingCloudServices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dirty="0" smtClean="0"/>
              <a:t>There</a:t>
            </a:r>
            <a:r>
              <a:rPr lang="en-US" baseline="0" dirty="0" smtClean="0"/>
              <a:t> are essentially two ways of migrating an application to the cloud.</a:t>
            </a:r>
          </a:p>
          <a:p>
            <a:endParaRPr lang="en-US" baseline="0" dirty="0" smtClean="0"/>
          </a:p>
          <a:p>
            <a:r>
              <a:rPr lang="en-US" b="1" baseline="0" dirty="0" smtClean="0"/>
              <a:t>Notes:</a:t>
            </a:r>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the Windows</a:t>
            </a:r>
            <a:r>
              <a:rPr lang="en-US" baseline="0" dirty="0" smtClean="0"/>
              <a:t> Azure management portal there are two methods of creating a VM.</a:t>
            </a:r>
          </a:p>
          <a:p>
            <a:endParaRPr lang="en-US" baseline="0" dirty="0" smtClean="0"/>
          </a:p>
          <a:p>
            <a:r>
              <a:rPr lang="en-US" b="1" baseline="0" dirty="0" smtClean="0"/>
              <a:t>Notes:</a:t>
            </a:r>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Disks are not supported directly</a:t>
            </a:r>
            <a:r>
              <a:rPr lang="en-US" baseline="0" dirty="0" smtClean="0"/>
              <a:t> in the cloud. Before uploading a dynamic disk it will have to be converted into a fixed disk.</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13379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animation</a:t>
            </a:r>
            <a:r>
              <a:rPr lang="en-US" baseline="0" dirty="0" smtClean="0"/>
              <a:t> is a simple example of the steps needed to migrate a VM running in Hyper-V on premises to Windows Azure.</a:t>
            </a:r>
          </a:p>
          <a:p>
            <a:endParaRPr lang="en-US" baseline="0" dirty="0" smtClean="0"/>
          </a:p>
          <a:p>
            <a:r>
              <a:rPr lang="en-US" b="1" baseline="0" dirty="0" smtClean="0"/>
              <a:t>Notes:</a:t>
            </a:r>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5759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spcBef>
                <a:spcPct val="0"/>
              </a:spcBef>
              <a:defRPr/>
            </a:pPr>
            <a:r>
              <a:rPr lang="en-US" dirty="0" smtClean="0"/>
              <a:t>Building new PaaS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PaaS applications. The IaaS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92125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PaaS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9545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1367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228776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microsoft.com/office/2007/relationships/hdphoto" Target="../media/hdphoto2.wdp"/></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microsoft.com/office/2007/relationships/hdphoto" Target="../media/hdphoto2.wdp"/></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microsoft.com/office/2007/relationships/hdphoto" Target="../media/hdphoto2.wdp"/></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7.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microsoft.com/office/2007/relationships/hdphoto" Target="../media/hdphoto9.wdp"/><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9.wdp"/><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9.wdp"/><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29.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3.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37.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1.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3.png"/><Relationship Id="rId1" Type="http://schemas.openxmlformats.org/officeDocument/2006/relationships/slideMaster" Target="../slideMasters/slideMaster8.xml"/><Relationship Id="rId2" Type="http://schemas.openxmlformats.org/officeDocument/2006/relationships/image" Target="../media/image9.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microsoft.com/office/2007/relationships/hdphoto" Target="../media/hdphoto2.wdp"/></Relationships>
</file>

<file path=ppt/slideLayouts/_rels/slideLayout13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microsoft.com/office/2007/relationships/hdphoto" Target="../media/hdphoto11.wdp"/><Relationship Id="rId14" Type="http://schemas.openxmlformats.org/officeDocument/2006/relationships/image" Target="../media/image52.png"/><Relationship Id="rId1" Type="http://schemas.openxmlformats.org/officeDocument/2006/relationships/slideMaster" Target="../slideMasters/slideMaster8.xml"/><Relationship Id="rId2" Type="http://schemas.openxmlformats.org/officeDocument/2006/relationships/image" Target="../media/image44.jpg"/><Relationship Id="rId3" Type="http://schemas.openxmlformats.org/officeDocument/2006/relationships/image" Target="../media/image45.png"/><Relationship Id="rId4" Type="http://schemas.microsoft.com/office/2007/relationships/hdphoto" Target="../media/hdphoto10.wdp"/><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2.png"/><Relationship Id="rId9" Type="http://schemas.openxmlformats.org/officeDocument/2006/relationships/image" Target="../media/image49.png"/><Relationship Id="rId10" Type="http://schemas.openxmlformats.org/officeDocument/2006/relationships/image" Target="../media/image35.png"/></Relationships>
</file>

<file path=ppt/slideLayouts/_rels/slideLayout139.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9.png"/><Relationship Id="rId1" Type="http://schemas.openxmlformats.org/officeDocument/2006/relationships/slideMaster" Target="../slideMasters/slideMaster8.xml"/><Relationship Id="rId2" Type="http://schemas.openxmlformats.org/officeDocument/2006/relationships/image" Target="../media/image53.jpg"/><Relationship Id="rId3" Type="http://schemas.openxmlformats.org/officeDocument/2006/relationships/image" Target="../media/image45.png"/><Relationship Id="rId4" Type="http://schemas.microsoft.com/office/2007/relationships/hdphoto" Target="../media/hdphoto10.wdp"/><Relationship Id="rId5" Type="http://schemas.openxmlformats.org/officeDocument/2006/relationships/image" Target="../media/image48.png"/><Relationship Id="rId6" Type="http://schemas.openxmlformats.org/officeDocument/2006/relationships/image" Target="../media/image42.png"/><Relationship Id="rId7" Type="http://schemas.openxmlformats.org/officeDocument/2006/relationships/image" Target="../media/image35.png"/><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1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5.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microsoft.com/office/2007/relationships/hdphoto" Target="../media/hdphoto5.wdp"/></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7.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8.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9.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2.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3.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4.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5.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6.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7.jp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8.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9.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70.jp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 Id="rId3"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 Id="rId3"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2.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3.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microsoft.com/office/2007/relationships/hdphoto" Target="../media/hdphoto2.wdp"/></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microsoft.com/office/2007/relationships/hdphoto" Target="../media/hdphoto2.wdp"/></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microsoft.com/office/2007/relationships/hdphoto" Target="../media/hdphoto2.wdp"/></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microsoft.com/office/2007/relationships/hdphoto" Target="../media/hdphoto2.wdp"/></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microsoft.com/office/2007/relationships/hdphoto" Target="../media/hdphoto2.wdp"/></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15.xml"/><Relationship Id="rId2" Type="http://schemas.openxmlformats.org/officeDocument/2006/relationships/image" Target="../media/image7.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16.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 Id="rId3"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 Id="rId3" Type="http://schemas.microsoft.com/office/2007/relationships/hdphoto" Target="../media/hdphoto5.wdp"/></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 Id="rId3" Type="http://schemas.microsoft.com/office/2007/relationships/hdphoto" Target="../media/hdphoto5.wdp"/></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 Id="rId3" Type="http://schemas.microsoft.com/office/2007/relationships/hdphoto" Target="../media/hdphoto5.wdp"/></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7.wdp"/><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16.xml"/><Relationship Id="rId2" Type="http://schemas.openxmlformats.org/officeDocument/2006/relationships/image" Target="../media/image7.jp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17.xml"/><Relationship Id="rId2"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microsoft.com/office/2007/relationships/hdphoto" Target="../media/hdphoto5.wdp"/></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microsoft.com/office/2007/relationships/hdphoto" Target="../media/hdphoto5.wdp"/></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microsoft.com/office/2007/relationships/hdphoto" Target="../media/hdphoto5.wdp"/></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microsoft.com/office/2007/relationships/hdphoto" Target="../media/hdphoto5.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7.wdp"/><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17.xml"/><Relationship Id="rId2" Type="http://schemas.openxmlformats.org/officeDocument/2006/relationships/image" Target="../media/image7.jp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17.xml"/><Relationship Id="rId2" Type="http://schemas.openxmlformats.org/officeDocument/2006/relationships/image" Target="../media/image19.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18.xml"/><Relationship Id="rId2"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 Id="rId3" Type="http://schemas.microsoft.com/office/2007/relationships/hdphoto" Target="../media/hdphoto2.wdp"/></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 Id="rId3" Type="http://schemas.microsoft.com/office/2007/relationships/hdphoto" Target="../media/hdphoto2.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 Id="rId3" Type="http://schemas.microsoft.com/office/2007/relationships/hdphoto" Target="../media/hdphoto2.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 Id="rId3" Type="http://schemas.microsoft.com/office/2007/relationships/hdphoto" Target="../media/hdphoto2.wdp"/></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 Id="rId3" Type="http://schemas.microsoft.com/office/2007/relationships/hdphoto" Target="../media/hdphoto2.wdp"/></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18.xml"/><Relationship Id="rId2" Type="http://schemas.openxmlformats.org/officeDocument/2006/relationships/image" Target="../media/image7.jp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19.xml"/><Relationship Id="rId2" Type="http://schemas.openxmlformats.org/officeDocument/2006/relationships/image" Target="../media/image2.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19.xml"/><Relationship Id="rId2" Type="http://schemas.openxmlformats.org/officeDocument/2006/relationships/image" Target="../media/image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 Id="rId3" Type="http://schemas.microsoft.com/office/2007/relationships/hdphoto" Target="../media/hdphoto5.wdp"/></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 Id="rId3" Type="http://schemas.microsoft.com/office/2007/relationships/hdphoto" Target="../media/hdphoto5.wdp"/></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 Id="rId3" Type="http://schemas.microsoft.com/office/2007/relationships/hdphoto" Target="../media/hdphoto5.wdp"/></Relationships>
</file>

<file path=ppt/slideLayouts/_rels/slideLayout31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19.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 Id="rId3" Type="http://schemas.microsoft.com/office/2007/relationships/hdphoto" Target="../media/hdphoto5.wdp"/></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4.png"/><Relationship Id="rId4" Type="http://schemas.microsoft.com/office/2007/relationships/hdphoto" Target="../media/hdphoto12.wdp"/><Relationship Id="rId1" Type="http://schemas.openxmlformats.org/officeDocument/2006/relationships/slideMaster" Target="../slideMasters/slideMaster19.xml"/><Relationship Id="rId2" Type="http://schemas.openxmlformats.org/officeDocument/2006/relationships/image" Target="../media/image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19.xml"/><Relationship Id="rId2" Type="http://schemas.openxmlformats.org/officeDocument/2006/relationships/image" Target="../media/image7.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9.pn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19.xml"/><Relationship Id="rId2" Type="http://schemas.openxmlformats.org/officeDocument/2006/relationships/image" Target="../media/image19.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6.jp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7.jp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9.jp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0.jp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1.jp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2.jp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3.jp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4.jp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5.jp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6.jp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7.jp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7.jpg"/></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8.jp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9.jp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21.xml"/><Relationship Id="rId2" Type="http://schemas.openxmlformats.org/officeDocument/2006/relationships/image" Target="../media/image2.jp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21.xml"/><Relationship Id="rId2" Type="http://schemas.openxmlformats.org/officeDocument/2006/relationships/image" Target="../media/image1.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png"/><Relationship Id="rId3" Type="http://schemas.microsoft.com/office/2007/relationships/hdphoto" Target="../media/hdphoto5.wdp"/></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png"/><Relationship Id="rId3" Type="http://schemas.microsoft.com/office/2007/relationships/hdphoto" Target="../media/hdphoto5.wdp"/></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png"/><Relationship Id="rId3" Type="http://schemas.microsoft.com/office/2007/relationships/hdphoto" Target="../media/hdphoto5.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70.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21.xml"/><Relationship Id="rId2" Type="http://schemas.openxmlformats.org/officeDocument/2006/relationships/image" Target="../media/image14.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png"/><Relationship Id="rId3" Type="http://schemas.microsoft.com/office/2007/relationships/hdphoto" Target="../media/hdphoto5.wdp"/></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4.png"/><Relationship Id="rId4" Type="http://schemas.microsoft.com/office/2007/relationships/hdphoto" Target="../media/hdphoto13.wdp"/><Relationship Id="rId1" Type="http://schemas.openxmlformats.org/officeDocument/2006/relationships/slideMaster" Target="../slideMasters/slideMaster21.xml"/><Relationship Id="rId2" Type="http://schemas.openxmlformats.org/officeDocument/2006/relationships/image" Target="../media/image2.jp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microsoft.com/office/2007/relationships/hdphoto" Target="../media/hdphoto2.wdp"/></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21.xml"/><Relationship Id="rId2" Type="http://schemas.openxmlformats.org/officeDocument/2006/relationships/image" Target="../media/image7.jp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8.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21.xml"/><Relationship Id="rId2" Type="http://schemas.openxmlformats.org/officeDocument/2006/relationships/image" Target="../media/image19.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5.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75.png"/><Relationship Id="rId3" Type="http://schemas.openxmlformats.org/officeDocument/2006/relationships/image" Target="../media/image7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microsoft.com/office/2007/relationships/hdphoto" Target="../media/hdphoto2.wdp"/></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Master" Target="../slideMasters/slideMaster22.xml"/><Relationship Id="rId2" Type="http://schemas.openxmlformats.org/officeDocument/2006/relationships/image" Target="../media/image77.jp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80.png"/><Relationship Id="rId3" Type="http://schemas.openxmlformats.org/officeDocument/2006/relationships/image" Target="../media/image81.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78.png"/><Relationship Id="rId3" Type="http://schemas.openxmlformats.org/officeDocument/2006/relationships/image" Target="../media/image79.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6.png"/><Relationship Id="rId1" Type="http://schemas.openxmlformats.org/officeDocument/2006/relationships/slideMaster" Target="../slideMasters/slideMaster22.xml"/><Relationship Id="rId2" Type="http://schemas.openxmlformats.org/officeDocument/2006/relationships/image" Target="../media/image82.jp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Master" Target="../slideMasters/slideMaster22.xml"/><Relationship Id="rId2" Type="http://schemas.openxmlformats.org/officeDocument/2006/relationships/image" Target="../media/image83.jp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Master" Target="../slideMasters/slideMaster22.xml"/><Relationship Id="rId2" Type="http://schemas.openxmlformats.org/officeDocument/2006/relationships/image" Target="../media/image84.jp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6.png"/><Relationship Id="rId1" Type="http://schemas.openxmlformats.org/officeDocument/2006/relationships/slideMaster" Target="../slideMasters/slideMaster22.xml"/><Relationship Id="rId2" Type="http://schemas.openxmlformats.org/officeDocument/2006/relationships/image" Target="../media/image85.jp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Master" Target="../slideMasters/slideMaster22.xml"/><Relationship Id="rId2" Type="http://schemas.openxmlformats.org/officeDocument/2006/relationships/image" Target="../media/image86.jp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microsoft.com/office/2007/relationships/hdphoto" Target="../media/hdphoto2.wdp"/></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87.jp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microsoft.com/office/2007/relationships/hdphoto" Target="../media/hdphoto2.wdp"/></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microsoft.com/office/2007/relationships/hdphoto" Target="../media/hdphoto2.wdp"/></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microsoft.com/office/2007/relationships/hdphoto" Target="../media/hdphoto5.wdp"/></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microsoft.com/office/2007/relationships/hdphoto" Target="../media/hdphoto5.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microsoft.com/office/2007/relationships/hdphoto" Target="../media/hdphoto5.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60.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microsoft.com/office/2007/relationships/hdphoto" Target="../media/hdphoto5.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7.wdp"/><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4.wdp"/><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microsoft.com/office/2007/relationships/hdphoto" Target="../media/hdphoto5.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microsoft.com/office/2007/relationships/hdphoto" Target="../media/hdphoto5.wdp"/></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microsoft.com/office/2007/relationships/hdphoto" Target="../media/hdphoto5.wdp"/></Relationships>
</file>

<file path=ppt/slideLayouts/_rels/slideLayout8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microsoft.com/office/2007/relationships/hdphoto" Target="../media/hdphoto5.wdp"/></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7.wdp"/><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8.wdp"/><Relationship Id="rId5" Type="http://schemas.openxmlformats.org/officeDocument/2006/relationships/image" Target="../media/image13.png"/><Relationship Id="rId6" Type="http://schemas.microsoft.com/office/2007/relationships/hdphoto" Target="../media/hdphoto4.wdp"/><Relationship Id="rId1" Type="http://schemas.openxmlformats.org/officeDocument/2006/relationships/slideMaster" Target="../slideMasters/slideMaster6.xml"/><Relationship Id="rId2" Type="http://schemas.openxmlformats.org/officeDocument/2006/relationships/image" Target="../media/image7.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94048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xmlns:p14="http://schemas.microsoft.com/office/powerpoint/2010/mai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xmlns:p14="http://schemas.microsoft.com/office/powerpoint/2010/mai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39540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17"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891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085" y="3314503"/>
            <a:ext cx="1055318"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3312729"/>
            <a:ext cx="947396" cy="1070959"/>
          </a:xfrm>
          <a:prstGeom prst="rect">
            <a:avLst/>
          </a:prstGeom>
        </p:spPr>
      </p:pic>
      <p:sp>
        <p:nvSpPr>
          <p:cNvPr id="17" name="Arrow Bar"/>
          <p:cNvSpPr/>
          <p:nvPr/>
        </p:nvSpPr>
        <p:spPr bwMode="auto">
          <a:xfrm>
            <a:off x="11349320" y="3183213"/>
            <a:ext cx="50202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TextBox 20"/>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989891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79949" y="3535289"/>
            <a:ext cx="1043066"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1637" y="3436893"/>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Arrow Bar"/>
          <p:cNvSpPr/>
          <p:nvPr/>
        </p:nvSpPr>
        <p:spPr bwMode="auto">
          <a:xfrm>
            <a:off x="11349320" y="3183213"/>
            <a:ext cx="50202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49082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4"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5"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7"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0"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7" name="Rectangle 56"/>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8" name="Rectangle 5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65" name="Rectangle 64"/>
          <p:cNvSpPr/>
          <p:nvPr/>
        </p:nvSpPr>
        <p:spPr bwMode="auto">
          <a:xfrm>
            <a:off x="2514071" y="4693844"/>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4821306"/>
            <a:ext cx="947396" cy="1070959"/>
          </a:xfrm>
          <a:prstGeom prst="rect">
            <a:avLst/>
          </a:prstGeom>
        </p:spPr>
      </p:pic>
      <p:sp>
        <p:nvSpPr>
          <p:cNvPr id="68"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9" name="TextBox 68"/>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234317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509" y="3185267"/>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Orange Tile"/>
          <p:cNvGrpSpPr/>
          <p:nvPr/>
        </p:nvGrpSpPr>
        <p:grpSpPr>
          <a:xfrm>
            <a:off x="2514071" y="3185267"/>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Teal Tile"/>
          <p:cNvGrpSpPr/>
          <p:nvPr/>
        </p:nvGrpSpPr>
        <p:grpSpPr>
          <a:xfrm>
            <a:off x="1016509"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een Tile"/>
          <p:cNvGrpSpPr/>
          <p:nvPr/>
        </p:nvGrpSpPr>
        <p:grpSpPr>
          <a:xfrm>
            <a:off x="2514071"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useBgFill="1">
        <p:nvSpPr>
          <p:cNvPr id="43" name="Top Mask"/>
          <p:cNvSpPr/>
          <p:nvPr/>
        </p:nvSpPr>
        <p:spPr bwMode="auto">
          <a:xfrm>
            <a:off x="0" y="1"/>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40" name="Picture 39"/>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50455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9695548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071"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759" y="3519526"/>
            <a:ext cx="2164976" cy="2125612"/>
          </a:xfrm>
          <a:prstGeom prst="rect">
            <a:avLst/>
          </a:prstGeom>
        </p:spPr>
      </p:pic>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1223684" y="3536578"/>
            <a:ext cx="2380129" cy="2097743"/>
          </a:xfrm>
          <a:prstGeom prst="rect">
            <a:avLst/>
          </a:prstGeom>
        </p:spPr>
      </p:pic>
    </p:spTree>
    <p:extLst>
      <p:ext uri="{BB962C8B-B14F-4D97-AF65-F5344CB8AC3E}">
        <p14:creationId xmlns:p14="http://schemas.microsoft.com/office/powerpoint/2010/main" val="256909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855" y="3516372"/>
            <a:ext cx="2291021" cy="2249365"/>
          </a:xfrm>
          <a:prstGeom prst="rect">
            <a:avLst/>
          </a:prstGeom>
        </p:spPr>
      </p:pic>
    </p:spTree>
    <p:extLst>
      <p:ext uri="{BB962C8B-B14F-4D97-AF65-F5344CB8AC3E}">
        <p14:creationId xmlns:p14="http://schemas.microsoft.com/office/powerpoint/2010/main" val="4212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942" y="3404213"/>
            <a:ext cx="2556571" cy="2510089"/>
          </a:xfrm>
          <a:prstGeom prst="rect">
            <a:avLst/>
          </a:prstGeom>
        </p:spPr>
      </p:pic>
    </p:spTree>
    <p:extLst>
      <p:ext uri="{BB962C8B-B14F-4D97-AF65-F5344CB8AC3E}">
        <p14:creationId xmlns:p14="http://schemas.microsoft.com/office/powerpoint/2010/main" val="375348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399134" y="3455895"/>
            <a:ext cx="4101357" cy="2460812"/>
          </a:xfrm>
          <a:prstGeom prst="rect">
            <a:avLst/>
          </a:prstGeom>
        </p:spPr>
      </p:pic>
    </p:spTree>
    <p:extLst>
      <p:ext uri="{BB962C8B-B14F-4D97-AF65-F5344CB8AC3E}">
        <p14:creationId xmlns:p14="http://schemas.microsoft.com/office/powerpoint/2010/main" val="928254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6020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8342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69397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240824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803091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072914365"/>
      </p:ext>
    </p:extLst>
  </p:cSld>
  <p:clrMapOvr>
    <a:masterClrMapping/>
  </p:clrMapOvr>
  <p:transition xmlns:p14="http://schemas.microsoft.com/office/powerpoint/2010/mai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30551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48"/>
            <a:ext cx="1681921" cy="195501"/>
          </a:xfrm>
          <a:prstGeom prst="rect">
            <a:avLst/>
          </a:prstGeom>
        </p:spPr>
      </p:pic>
      <p:pic>
        <p:nvPicPr>
          <p:cNvPr id="3" name="Picture 2"/>
          <p:cNvPicPr>
            <a:picLocks noChangeAspect="1"/>
          </p:cNvPicPr>
          <p:nvPr userDrawn="1"/>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926899815"/>
      </p:ext>
    </p:extLst>
  </p:cSld>
  <p:clrMapOvr>
    <a:masterClrMapping/>
  </p:clrMapOvr>
  <p:transition xmlns:p14="http://schemas.microsoft.com/office/powerpoint/2010/mai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3061254"/>
      </p:ext>
    </p:extLst>
  </p:cSld>
  <p:clrMapOvr>
    <a:masterClrMapping/>
  </p:clrMapOvr>
  <p:transition xmlns:p14="http://schemas.microsoft.com/office/powerpoint/2010/mai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6401" y="4552450"/>
            <a:ext cx="2671595" cy="1103911"/>
          </a:xfrm>
          <a:prstGeom prst="rect">
            <a:avLst/>
          </a:prstGeom>
        </p:spPr>
      </p:pic>
      <p:sp>
        <p:nvSpPr>
          <p:cNvPr id="13" name="TextBox 12"/>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9448200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6401" y="4552449"/>
            <a:ext cx="2671595" cy="1103911"/>
          </a:xfrm>
          <a:prstGeom prst="rect">
            <a:avLst/>
          </a:prstGeom>
        </p:spPr>
      </p:pic>
      <p:sp>
        <p:nvSpPr>
          <p:cNvPr id="17" name="TextBox 16"/>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spTree>
    <p:extLst>
      <p:ext uri="{BB962C8B-B14F-4D97-AF65-F5344CB8AC3E}">
        <p14:creationId xmlns:p14="http://schemas.microsoft.com/office/powerpoint/2010/main" val="10957097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23958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2193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31165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46" y="1443191"/>
            <a:ext cx="10244885"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858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5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65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2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36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9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7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39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7018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841118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980889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85961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4239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8506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596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6200487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8741740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743789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062563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75224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6787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787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596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133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379998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959102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8192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978694" y="1062214"/>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bwMode="white">
          <a:xfrm>
            <a:off x="5765369" y="3983765"/>
            <a:ext cx="5451112" cy="498598"/>
          </a:xfrm>
        </p:spPr>
        <p:txBody>
          <a:bodyPr>
            <a:noAutofit/>
          </a:bodyPr>
          <a:lstStyle>
            <a:lvl1pPr marL="0" indent="0">
              <a:spcBef>
                <a:spcPts val="0"/>
              </a:spcBef>
              <a:buNone/>
              <a:defRPr spc="-70" baseline="0">
                <a:gradFill>
                  <a:gsLst>
                    <a:gs pos="0">
                      <a:srgbClr val="FFFFFF"/>
                    </a:gs>
                    <a:gs pos="100000">
                      <a:srgbClr val="FFFFFF"/>
                    </a:gs>
                  </a:gsLst>
                  <a:lin ang="5400000" scaled="0"/>
                </a:gradFill>
                <a:latin typeface="+mj-lt"/>
              </a:defRPr>
            </a:lvl1pPr>
          </a:lstStyle>
          <a:p>
            <a:pPr lvl="0"/>
            <a:r>
              <a:rPr lang="en-US" dirty="0" smtClean="0"/>
              <a:t>Speaker Title</a:t>
            </a:r>
            <a:endParaRPr lang="en-US" dirty="0"/>
          </a:p>
        </p:txBody>
      </p:sp>
      <p:sp>
        <p:nvSpPr>
          <p:cNvPr id="6" name="TextBox 7"/>
          <p:cNvSpPr txBox="1"/>
          <p:nvPr/>
        </p:nvSpPr>
        <p:spPr bwMode="white">
          <a:xfrm>
            <a:off x="5046710"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8255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
        <p:nvSpPr>
          <p:cNvPr id="4"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212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Video etc. &quot;special&quot; slide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976313" y="1073611"/>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rgbClr val="FFFFFF"/>
                    </a:gs>
                    <a:gs pos="0">
                      <a:srgbClr val="FFFFFF"/>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972344" y="3199109"/>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8"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08061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44212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049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56152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25688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1724804"/>
      </p:ext>
    </p:extLst>
  </p:cSld>
  <p:clrMapOvr>
    <a:masterClrMapping/>
  </p:clrMapOvr>
  <p:transition xmlns:p14="http://schemas.microsoft.com/office/powerpoint/2010/mai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54553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3258539"/>
      </p:ext>
    </p:extLst>
  </p:cSld>
  <p:clrMapOvr>
    <a:masterClrMapping/>
  </p:clrMapOvr>
  <p:transition xmlns:p14="http://schemas.microsoft.com/office/powerpoint/2010/mai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672616559"/>
      </p:ext>
    </p:extLst>
  </p:cSld>
  <p:clrMapOvr>
    <a:masterClrMapping/>
  </p:clrMapOvr>
  <p:transition xmlns:p14="http://schemas.microsoft.com/office/powerpoint/2010/mai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604821857"/>
      </p:ext>
    </p:extLst>
  </p:cSld>
  <p:clrMapOvr>
    <a:masterClrMapping/>
  </p:clrMapOvr>
  <p:transition xmlns:p14="http://schemas.microsoft.com/office/powerpoint/2010/mai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511636"/>
      </p:ext>
    </p:extLst>
  </p:cSld>
  <p:clrMapOvr>
    <a:masterClrMapping/>
  </p:clrMapOvr>
  <p:transition xmlns:p14="http://schemas.microsoft.com/office/powerpoint/2010/mai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94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26144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184519"/>
      </p:ext>
    </p:extLst>
  </p:cSld>
  <p:clrMapOvr>
    <a:masterClrMapping/>
  </p:clrMapOvr>
  <p:transition xmlns:p14="http://schemas.microsoft.com/office/powerpoint/2010/mai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Tree>
    <p:extLst>
      <p:ext uri="{BB962C8B-B14F-4D97-AF65-F5344CB8AC3E}">
        <p14:creationId xmlns:p14="http://schemas.microsoft.com/office/powerpoint/2010/main" val="502393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31165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8230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3646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747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11247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6880358"/>
      </p:ext>
    </p:extLst>
  </p:cSld>
  <p:clrMapOvr>
    <a:masterClrMapping/>
  </p:clrMapOvr>
  <p:transition xmlns:p14="http://schemas.microsoft.com/office/powerpoint/2010/mai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85372"/>
      </p:ext>
    </p:extLst>
  </p:cSld>
  <p:clrMapOvr>
    <a:masterClrMapping/>
  </p:clrMapOvr>
  <p:transition xmlns:p14="http://schemas.microsoft.com/office/powerpoint/2010/mai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9567518"/>
      </p:ext>
    </p:extLst>
  </p:cSld>
  <p:clrMapOvr>
    <a:masterClrMapping/>
  </p:clrMapOvr>
  <p:transition xmlns:p14="http://schemas.microsoft.com/office/powerpoint/2010/mai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xmlns:p14="http://schemas.microsoft.com/office/powerpoint/2010/mai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xmlns:p14="http://schemas.microsoft.com/office/powerpoint/2010/mai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xmlns:p14="http://schemas.microsoft.com/office/powerpoint/2010/mai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xmlns:p14="http://schemas.microsoft.com/office/powerpoint/2010/mai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xmlns:p14="http://schemas.microsoft.com/office/powerpoint/2010/mai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xmlns:p14="http://schemas.microsoft.com/office/powerpoint/2010/mai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xmlns:p14="http://schemas.microsoft.com/office/powerpoint/2010/mai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xmlns:p14="http://schemas.microsoft.com/office/powerpoint/2010/mai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xmlns:p14="http://schemas.microsoft.com/office/powerpoint/2010/mai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xmlns:p14="http://schemas.microsoft.com/office/powerpoint/2010/mai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xmlns:p14="http://schemas.microsoft.com/office/powerpoint/2010/mai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xmlns:p14="http://schemas.microsoft.com/office/powerpoint/2010/mai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xmlns:p14="http://schemas.microsoft.com/office/powerpoint/2010/mai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xmlns:p14="http://schemas.microsoft.com/office/powerpoint/2010/mai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xmlns:p14="http://schemas.microsoft.com/office/powerpoint/2010/mai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xmlns:p14="http://schemas.microsoft.com/office/powerpoint/2010/mai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xmlns:p14="http://schemas.microsoft.com/office/powerpoint/2010/mai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xmlns:p14="http://schemas.microsoft.com/office/powerpoint/2010/mai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xmlns:p14="http://schemas.microsoft.com/office/powerpoint/2010/mai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xmlns:p14="http://schemas.microsoft.com/office/powerpoint/2010/mai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xmlns:p14="http://schemas.microsoft.com/office/powerpoint/2010/mai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xmlns:p14="http://schemas.microsoft.com/office/powerpoint/2010/mai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xmlns:p14="http://schemas.microsoft.com/office/powerpoint/2010/mai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xmlns:p14="http://schemas.microsoft.com/office/powerpoint/2010/mai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xmlns:p14="http://schemas.microsoft.com/office/powerpoint/2010/mai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xmlns:p14="http://schemas.microsoft.com/office/powerpoint/2010/mai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xmlns:p14="http://schemas.microsoft.com/office/powerpoint/2010/mai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xmlns:p14="http://schemas.microsoft.com/office/powerpoint/2010/mai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xmlns:p14="http://schemas.microsoft.com/office/powerpoint/2010/mai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xmlns:p14="http://schemas.microsoft.com/office/powerpoint/2010/mai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xmlns:p14="http://schemas.microsoft.com/office/powerpoint/2010/mai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878319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748714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579576020"/>
      </p:ext>
    </p:extLst>
  </p:cSld>
  <p:clrMapOvr>
    <a:masterClrMapping/>
  </p:clrMapOvr>
  <p:transition xmlns:p14="http://schemas.microsoft.com/office/powerpoint/2010/mai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83806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805880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1590233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xmlns:p14="http://schemas.microsoft.com/office/powerpoint/2010/mai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81094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4288172367"/>
      </p:ext>
    </p:extLst>
  </p:cSld>
  <p:clrMapOvr>
    <a:masterClrMapping/>
  </p:clrMapOvr>
  <p:transition xmlns:p14="http://schemas.microsoft.com/office/powerpoint/2010/mai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3729648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2399" dirty="0">
              <a:solidFill>
                <a:srgbClr val="292929"/>
              </a:solidFill>
            </a:endParaRPr>
          </a:p>
        </p:txBody>
      </p:sp>
    </p:spTree>
    <p:extLst>
      <p:ext uri="{BB962C8B-B14F-4D97-AF65-F5344CB8AC3E}">
        <p14:creationId xmlns:p14="http://schemas.microsoft.com/office/powerpoint/2010/main" val="35950204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417698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6073912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1813646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7110806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93016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858946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xmlns:p14="http://schemas.microsoft.com/office/powerpoint/2010/mai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63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28790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756626632"/>
      </p:ext>
    </p:extLst>
  </p:cSld>
  <p:clrMapOvr>
    <a:masterClrMapping/>
  </p:clrMapOvr>
  <p:timing>
    <p:tnLst>
      <p:par>
        <p:cTn xmlns:p14="http://schemas.microsoft.com/office/powerpoint/2010/mai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spTree>
    <p:extLst>
      <p:ext uri="{BB962C8B-B14F-4D97-AF65-F5344CB8AC3E}">
        <p14:creationId xmlns:p14="http://schemas.microsoft.com/office/powerpoint/2010/main" val="81831790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675507047"/>
      </p:ext>
    </p:extLst>
  </p:cSld>
  <p:clrMapOvr>
    <a:masterClrMapping/>
  </p:clrMapOvr>
  <p:timing>
    <p:tnLst>
      <p:par>
        <p:cTn xmlns:p14="http://schemas.microsoft.com/office/powerpoint/2010/mai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919665115"/>
      </p:ext>
    </p:extLst>
  </p:cSld>
  <p:clrMapOvr>
    <a:masterClrMapping/>
  </p:clrMapOvr>
  <p:timing>
    <p:tnLst>
      <p:par>
        <p:cTn xmlns:p14="http://schemas.microsoft.com/office/powerpoint/2010/mai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8904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02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536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625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xmlns:p14="http://schemas.microsoft.com/office/powerpoint/2010/mai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62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969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380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5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92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63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26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1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97971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6003273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864564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46967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0742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83803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301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5406044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3606430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977129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52425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490594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65869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6502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2140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200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59902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060512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177203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4297030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188875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924118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077076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defTabSz="1218591">
              <a:lnSpc>
                <a:spcPct val="90000"/>
              </a:lnSpc>
              <a:spcBef>
                <a:spcPct val="20000"/>
              </a:spcBef>
              <a:buSzPct val="80000"/>
            </a:pPr>
            <a:r>
              <a:rPr lang="en-US" sz="1866" dirty="0" smtClean="0">
                <a:solidFill>
                  <a:srgbClr val="DDDDDD">
                    <a:lumMod val="75000"/>
                  </a:srgbClr>
                </a:solidFill>
              </a:rPr>
              <a:t>Microsoft Confidential – NDA Required</a:t>
            </a:r>
            <a:endParaRPr lang="en-US" sz="1866" dirty="0">
              <a:solidFill>
                <a:srgbClr val="DDDDDD">
                  <a:lumMod val="75000"/>
                </a:srgbClr>
              </a:solidFill>
            </a:endParaRPr>
          </a:p>
        </p:txBody>
      </p:sp>
    </p:spTree>
    <p:extLst>
      <p:ext uri="{BB962C8B-B14F-4D97-AF65-F5344CB8AC3E}">
        <p14:creationId xmlns:p14="http://schemas.microsoft.com/office/powerpoint/2010/main" val="25111933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35867822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38966538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91"/>
            <a:endParaRPr lang="en-US" sz="2399" dirty="0">
              <a:solidFill>
                <a:srgbClr val="292929"/>
              </a:solidFill>
            </a:endParaRPr>
          </a:p>
        </p:txBody>
      </p:sp>
    </p:spTree>
    <p:extLst>
      <p:ext uri="{BB962C8B-B14F-4D97-AF65-F5344CB8AC3E}">
        <p14:creationId xmlns:p14="http://schemas.microsoft.com/office/powerpoint/2010/main" val="489028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grpSp>
    </p:spTree>
    <p:extLst>
      <p:ext uri="{BB962C8B-B14F-4D97-AF65-F5344CB8AC3E}">
        <p14:creationId xmlns:p14="http://schemas.microsoft.com/office/powerpoint/2010/main" val="176855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91"/>
            <a:endParaRPr lang="en-US" sz="1600" dirty="0">
              <a:solidFill>
                <a:srgbClr val="292929"/>
              </a:solidFill>
            </a:endParaRPr>
          </a:p>
        </p:txBody>
      </p:sp>
    </p:spTree>
    <p:extLst>
      <p:ext uri="{BB962C8B-B14F-4D97-AF65-F5344CB8AC3E}">
        <p14:creationId xmlns:p14="http://schemas.microsoft.com/office/powerpoint/2010/main" val="9459978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29159846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4095560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064034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xmlns:p14="http://schemas.microsoft.com/office/powerpoint/2010/mai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9020237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78544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738204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53629477"/>
      </p:ext>
    </p:extLst>
  </p:cSld>
  <p:clrMapOvr>
    <a:masterClrMapping/>
  </p:clrMapOvr>
  <p:timing>
    <p:tnLst>
      <p:par>
        <p:cTn xmlns:p14="http://schemas.microsoft.com/office/powerpoint/2010/mai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pPr defTabSz="1218591"/>
            <a:fld id="{1C24C1D7-E85D-3D41-874A-BD44A6CAB932}" type="slidenum">
              <a:rPr lang="en-US" sz="2399" smtClean="0">
                <a:solidFill>
                  <a:srgbClr val="292929">
                    <a:lumMod val="95000"/>
                    <a:lumOff val="5000"/>
                  </a:srgbClr>
                </a:solidFill>
              </a:rPr>
              <a:pPr defTabSz="1218591"/>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2649258160"/>
      </p:ext>
    </p:extLst>
  </p:cSld>
  <p:clrMapOvr>
    <a:masterClrMapping/>
  </p:clrMapOvr>
  <p:timing>
    <p:tnLst>
      <p:par>
        <p:cTn xmlns:p14="http://schemas.microsoft.com/office/powerpoint/2010/mai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73633200"/>
      </p:ext>
    </p:extLst>
  </p:cSld>
  <p:clrMapOvr>
    <a:masterClrMapping/>
  </p:clrMapOvr>
  <p:timing>
    <p:tnLst>
      <p:par>
        <p:cTn xmlns:p14="http://schemas.microsoft.com/office/powerpoint/2010/mai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78401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66815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15061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462786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164587942"/>
      </p:ext>
    </p:extLst>
  </p:cSld>
  <p:clrMapOvr>
    <a:masterClrMapping/>
  </p:clrMapOvr>
  <p:transition xmlns:p14="http://schemas.microsoft.com/office/powerpoint/2010/mai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75131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33232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33109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54836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284049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22405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212194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3132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57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2838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41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14301590"/>
      </p:ext>
    </p:extLst>
  </p:cSld>
  <p:clrMapOvr>
    <a:masterClrMapping/>
  </p:clrMapOvr>
  <p:transition xmlns:p14="http://schemas.microsoft.com/office/powerpoint/2010/mai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619616325"/>
      </p:ext>
    </p:extLst>
  </p:cSld>
  <p:clrMapOvr>
    <a:masterClrMapping/>
  </p:clrMapOvr>
  <p:transition xmlns:p14="http://schemas.microsoft.com/office/powerpoint/2010/mai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2093683"/>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4444042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02986292"/>
      </p:ext>
    </p:extLst>
  </p:cSld>
  <p:clrMapOvr>
    <a:masterClrMapping/>
  </p:clrMapOvr>
  <p:transition xmlns:p14="http://schemas.microsoft.com/office/powerpoint/2010/mai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530617"/>
      </p:ext>
    </p:extLst>
  </p:cSld>
  <p:clrMapOvr>
    <a:masterClrMapping/>
  </p:clrMapOvr>
  <p:transition xmlns:p14="http://schemas.microsoft.com/office/powerpoint/2010/mai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817716338"/>
      </p:ext>
    </p:extLst>
  </p:cSld>
  <p:clrMapOvr>
    <a:masterClrMapping/>
  </p:clrMapOvr>
  <p:transition xmlns:p14="http://schemas.microsoft.com/office/powerpoint/2010/mai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8238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1659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5285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519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990544"/>
      </p:ext>
    </p:extLst>
  </p:cSld>
  <p:clrMapOvr>
    <a:masterClrMapping/>
  </p:clrMapOvr>
  <p:transition xmlns:p14="http://schemas.microsoft.com/office/powerpoint/2010/mai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71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31855"/>
      </p:ext>
    </p:extLst>
  </p:cSld>
  <p:clrMapOvr>
    <a:masterClrMapping/>
  </p:clrMapOvr>
  <p:transition xmlns:p14="http://schemas.microsoft.com/office/powerpoint/2010/mai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319"/>
      </p:ext>
    </p:extLst>
  </p:cSld>
  <p:clrMapOvr>
    <a:masterClrMapping/>
  </p:clrMapOvr>
  <p:transition xmlns:p14="http://schemas.microsoft.com/office/powerpoint/2010/mai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3703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289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5599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50531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37161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2006975"/>
      </p:ext>
    </p:extLst>
  </p:cSld>
  <p:clrMapOvr>
    <a:masterClrMapping/>
  </p:clrMapOvr>
  <p:transition xmlns:p14="http://schemas.microsoft.com/office/powerpoint/2010/mai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432800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xmlns:p14="http://schemas.microsoft.com/office/powerpoint/2010/mai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xmlns:p14="http://schemas.microsoft.com/office/powerpoint/2010/mai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xmlns:p14="http://schemas.microsoft.com/office/powerpoint/2010/mai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xmlns:p14="http://schemas.microsoft.com/office/powerpoint/2010/mai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59917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5.xml"/><Relationship Id="rId20" Type="http://schemas.openxmlformats.org/officeDocument/2006/relationships/slideLayout" Target="../slideLayouts/slideLayout176.xml"/><Relationship Id="rId21" Type="http://schemas.openxmlformats.org/officeDocument/2006/relationships/slideLayout" Target="../slideLayouts/slideLayout177.xml"/><Relationship Id="rId22" Type="http://schemas.openxmlformats.org/officeDocument/2006/relationships/slideLayout" Target="../slideLayouts/slideLayout178.xml"/><Relationship Id="rId23" Type="http://schemas.openxmlformats.org/officeDocument/2006/relationships/slideLayout" Target="../slideLayouts/slideLayout179.xml"/><Relationship Id="rId24" Type="http://schemas.openxmlformats.org/officeDocument/2006/relationships/slideLayout" Target="../slideLayouts/slideLayout180.xml"/><Relationship Id="rId25" Type="http://schemas.openxmlformats.org/officeDocument/2006/relationships/slideLayout" Target="../slideLayouts/slideLayout181.xml"/><Relationship Id="rId26" Type="http://schemas.openxmlformats.org/officeDocument/2006/relationships/slideLayout" Target="../slideLayouts/slideLayout182.xml"/><Relationship Id="rId27" Type="http://schemas.openxmlformats.org/officeDocument/2006/relationships/slideLayout" Target="../slideLayouts/slideLayout183.xml"/><Relationship Id="rId28" Type="http://schemas.openxmlformats.org/officeDocument/2006/relationships/slideLayout" Target="../slideLayouts/slideLayout184.xml"/><Relationship Id="rId29" Type="http://schemas.openxmlformats.org/officeDocument/2006/relationships/slideLayout" Target="../slideLayouts/slideLayout185.xml"/><Relationship Id="rId30" Type="http://schemas.openxmlformats.org/officeDocument/2006/relationships/slideLayout" Target="../slideLayouts/slideLayout186.xml"/><Relationship Id="rId31" Type="http://schemas.openxmlformats.org/officeDocument/2006/relationships/theme" Target="../theme/theme10.xml"/><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slideLayout" Target="../slideLayouts/slideLayout169.xml"/><Relationship Id="rId14" Type="http://schemas.openxmlformats.org/officeDocument/2006/relationships/slideLayout" Target="../slideLayouts/slideLayout170.xml"/><Relationship Id="rId15" Type="http://schemas.openxmlformats.org/officeDocument/2006/relationships/slideLayout" Target="../slideLayouts/slideLayout171.xml"/><Relationship Id="rId16" Type="http://schemas.openxmlformats.org/officeDocument/2006/relationships/slideLayout" Target="../slideLayouts/slideLayout172.xml"/><Relationship Id="rId17" Type="http://schemas.openxmlformats.org/officeDocument/2006/relationships/slideLayout" Target="../slideLayouts/slideLayout173.xml"/><Relationship Id="rId18" Type="http://schemas.openxmlformats.org/officeDocument/2006/relationships/slideLayout" Target="../slideLayouts/slideLayout174.xml"/><Relationship Id="rId19" Type="http://schemas.openxmlformats.org/officeDocument/2006/relationships/slideLayout" Target="../slideLayouts/slideLayout175.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95.xml"/><Relationship Id="rId20" Type="http://schemas.openxmlformats.org/officeDocument/2006/relationships/theme" Target="../theme/theme11.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slideLayout" Target="../slideLayouts/slideLayout198.xml"/><Relationship Id="rId13" Type="http://schemas.openxmlformats.org/officeDocument/2006/relationships/slideLayout" Target="../slideLayouts/slideLayout199.xml"/><Relationship Id="rId14" Type="http://schemas.openxmlformats.org/officeDocument/2006/relationships/slideLayout" Target="../slideLayouts/slideLayout200.xml"/><Relationship Id="rId15" Type="http://schemas.openxmlformats.org/officeDocument/2006/relationships/slideLayout" Target="../slideLayouts/slideLayout201.xml"/><Relationship Id="rId16" Type="http://schemas.openxmlformats.org/officeDocument/2006/relationships/slideLayout" Target="../slideLayouts/slideLayout202.xml"/><Relationship Id="rId17" Type="http://schemas.openxmlformats.org/officeDocument/2006/relationships/slideLayout" Target="../slideLayouts/slideLayout203.xml"/><Relationship Id="rId18" Type="http://schemas.openxmlformats.org/officeDocument/2006/relationships/slideLayout" Target="../slideLayouts/slideLayout204.xml"/><Relationship Id="rId19" Type="http://schemas.openxmlformats.org/officeDocument/2006/relationships/slideLayout" Target="../slideLayouts/slideLayout205.xml"/><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16.xml"/><Relationship Id="rId12" Type="http://schemas.openxmlformats.org/officeDocument/2006/relationships/slideLayout" Target="../slideLayouts/slideLayout217.xml"/><Relationship Id="rId13" Type="http://schemas.openxmlformats.org/officeDocument/2006/relationships/theme" Target="../theme/theme12.xml"/><Relationship Id="rId1" Type="http://schemas.openxmlformats.org/officeDocument/2006/relationships/slideLayout" Target="../slideLayouts/slideLayout206.xml"/><Relationship Id="rId2" Type="http://schemas.openxmlformats.org/officeDocument/2006/relationships/slideLayout" Target="../slideLayouts/slideLayout207.xml"/><Relationship Id="rId3" Type="http://schemas.openxmlformats.org/officeDocument/2006/relationships/slideLayout" Target="../slideLayouts/slideLayout208.xml"/><Relationship Id="rId4" Type="http://schemas.openxmlformats.org/officeDocument/2006/relationships/slideLayout" Target="../slideLayouts/slideLayout209.xml"/><Relationship Id="rId5" Type="http://schemas.openxmlformats.org/officeDocument/2006/relationships/slideLayout" Target="../slideLayouts/slideLayout210.xml"/><Relationship Id="rId6" Type="http://schemas.openxmlformats.org/officeDocument/2006/relationships/slideLayout" Target="../slideLayouts/slideLayout211.xml"/><Relationship Id="rId7" Type="http://schemas.openxmlformats.org/officeDocument/2006/relationships/slideLayout" Target="../slideLayouts/slideLayout212.xml"/><Relationship Id="rId8" Type="http://schemas.openxmlformats.org/officeDocument/2006/relationships/slideLayout" Target="../slideLayouts/slideLayout213.xml"/><Relationship Id="rId9" Type="http://schemas.openxmlformats.org/officeDocument/2006/relationships/slideLayout" Target="../slideLayouts/slideLayout214.xml"/><Relationship Id="rId10" Type="http://schemas.openxmlformats.org/officeDocument/2006/relationships/slideLayout" Target="../slideLayouts/slideLayout215.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29.xml"/><Relationship Id="rId12" Type="http://schemas.openxmlformats.org/officeDocument/2006/relationships/slideLayout" Target="../slideLayouts/slideLayout230.xml"/><Relationship Id="rId13" Type="http://schemas.openxmlformats.org/officeDocument/2006/relationships/slideLayout" Target="../slideLayouts/slideLayout231.xml"/><Relationship Id="rId14" Type="http://schemas.openxmlformats.org/officeDocument/2006/relationships/theme" Target="../theme/theme14.xml"/><Relationship Id="rId1" Type="http://schemas.openxmlformats.org/officeDocument/2006/relationships/slideLayout" Target="../slideLayouts/slideLayout219.xml"/><Relationship Id="rId2" Type="http://schemas.openxmlformats.org/officeDocument/2006/relationships/slideLayout" Target="../slideLayouts/slideLayout220.xml"/><Relationship Id="rId3" Type="http://schemas.openxmlformats.org/officeDocument/2006/relationships/slideLayout" Target="../slideLayouts/slideLayout221.xml"/><Relationship Id="rId4" Type="http://schemas.openxmlformats.org/officeDocument/2006/relationships/slideLayout" Target="../slideLayouts/slideLayout222.xml"/><Relationship Id="rId5" Type="http://schemas.openxmlformats.org/officeDocument/2006/relationships/slideLayout" Target="../slideLayouts/slideLayout223.xml"/><Relationship Id="rId6" Type="http://schemas.openxmlformats.org/officeDocument/2006/relationships/slideLayout" Target="../slideLayouts/slideLayout224.xml"/><Relationship Id="rId7" Type="http://schemas.openxmlformats.org/officeDocument/2006/relationships/slideLayout" Target="../slideLayouts/slideLayout225.xml"/><Relationship Id="rId8" Type="http://schemas.openxmlformats.org/officeDocument/2006/relationships/slideLayout" Target="../slideLayouts/slideLayout226.xml"/><Relationship Id="rId9" Type="http://schemas.openxmlformats.org/officeDocument/2006/relationships/slideLayout" Target="../slideLayouts/slideLayout227.xml"/><Relationship Id="rId10" Type="http://schemas.openxmlformats.org/officeDocument/2006/relationships/slideLayout" Target="../slideLayouts/slideLayout228.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0.xml"/><Relationship Id="rId20" Type="http://schemas.openxmlformats.org/officeDocument/2006/relationships/theme" Target="../theme/theme15.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slideLayout" Target="../slideLayouts/slideLayout243.xml"/><Relationship Id="rId13" Type="http://schemas.openxmlformats.org/officeDocument/2006/relationships/slideLayout" Target="../slideLayouts/slideLayout244.xml"/><Relationship Id="rId14" Type="http://schemas.openxmlformats.org/officeDocument/2006/relationships/slideLayout" Target="../slideLayouts/slideLayout245.xml"/><Relationship Id="rId15" Type="http://schemas.openxmlformats.org/officeDocument/2006/relationships/slideLayout" Target="../slideLayouts/slideLayout246.xml"/><Relationship Id="rId16" Type="http://schemas.openxmlformats.org/officeDocument/2006/relationships/slideLayout" Target="../slideLayouts/slideLayout247.xml"/><Relationship Id="rId17" Type="http://schemas.openxmlformats.org/officeDocument/2006/relationships/slideLayout" Target="../slideLayouts/slideLayout248.xml"/><Relationship Id="rId18" Type="http://schemas.openxmlformats.org/officeDocument/2006/relationships/slideLayout" Target="../slideLayouts/slideLayout249.xml"/><Relationship Id="rId19" Type="http://schemas.openxmlformats.org/officeDocument/2006/relationships/slideLayout" Target="../slideLayouts/slideLayout250.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59.xml"/><Relationship Id="rId20" Type="http://schemas.openxmlformats.org/officeDocument/2006/relationships/slideLayout" Target="../slideLayouts/slideLayout270.xml"/><Relationship Id="rId21" Type="http://schemas.openxmlformats.org/officeDocument/2006/relationships/slideLayout" Target="../slideLayouts/slideLayout271.xml"/><Relationship Id="rId22" Type="http://schemas.openxmlformats.org/officeDocument/2006/relationships/slideLayout" Target="../slideLayouts/slideLayout272.xml"/><Relationship Id="rId23" Type="http://schemas.openxmlformats.org/officeDocument/2006/relationships/theme" Target="../theme/theme16.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Relationship Id="rId15" Type="http://schemas.openxmlformats.org/officeDocument/2006/relationships/slideLayout" Target="../slideLayouts/slideLayout265.xml"/><Relationship Id="rId16" Type="http://schemas.openxmlformats.org/officeDocument/2006/relationships/slideLayout" Target="../slideLayouts/slideLayout266.xml"/><Relationship Id="rId17" Type="http://schemas.openxmlformats.org/officeDocument/2006/relationships/slideLayout" Target="../slideLayouts/slideLayout267.xml"/><Relationship Id="rId18" Type="http://schemas.openxmlformats.org/officeDocument/2006/relationships/slideLayout" Target="../slideLayouts/slideLayout268.xml"/><Relationship Id="rId19" Type="http://schemas.openxmlformats.org/officeDocument/2006/relationships/slideLayout" Target="../slideLayouts/slideLayout269.xml"/><Relationship Id="rId1" Type="http://schemas.openxmlformats.org/officeDocument/2006/relationships/slideLayout" Target="../slideLayouts/slideLayout251.xml"/><Relationship Id="rId2" Type="http://schemas.openxmlformats.org/officeDocument/2006/relationships/slideLayout" Target="../slideLayouts/slideLayout252.xml"/><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1.xml"/><Relationship Id="rId20" Type="http://schemas.openxmlformats.org/officeDocument/2006/relationships/slideLayout" Target="../slideLayouts/slideLayout292.xml"/><Relationship Id="rId21" Type="http://schemas.openxmlformats.org/officeDocument/2006/relationships/slideLayout" Target="../slideLayouts/slideLayout293.xml"/><Relationship Id="rId22" Type="http://schemas.openxmlformats.org/officeDocument/2006/relationships/slideLayout" Target="../slideLayouts/slideLayout294.xml"/><Relationship Id="rId23" Type="http://schemas.openxmlformats.org/officeDocument/2006/relationships/theme" Target="../theme/theme17.xml"/><Relationship Id="rId10" Type="http://schemas.openxmlformats.org/officeDocument/2006/relationships/slideLayout" Target="../slideLayouts/slideLayout282.xml"/><Relationship Id="rId11" Type="http://schemas.openxmlformats.org/officeDocument/2006/relationships/slideLayout" Target="../slideLayouts/slideLayout283.xml"/><Relationship Id="rId12" Type="http://schemas.openxmlformats.org/officeDocument/2006/relationships/slideLayout" Target="../slideLayouts/slideLayout284.xml"/><Relationship Id="rId13" Type="http://schemas.openxmlformats.org/officeDocument/2006/relationships/slideLayout" Target="../slideLayouts/slideLayout285.xml"/><Relationship Id="rId14" Type="http://schemas.openxmlformats.org/officeDocument/2006/relationships/slideLayout" Target="../slideLayouts/slideLayout286.xml"/><Relationship Id="rId15" Type="http://schemas.openxmlformats.org/officeDocument/2006/relationships/slideLayout" Target="../slideLayouts/slideLayout287.xml"/><Relationship Id="rId16" Type="http://schemas.openxmlformats.org/officeDocument/2006/relationships/slideLayout" Target="../slideLayouts/slideLayout288.xml"/><Relationship Id="rId17" Type="http://schemas.openxmlformats.org/officeDocument/2006/relationships/slideLayout" Target="../slideLayouts/slideLayout289.xml"/><Relationship Id="rId18" Type="http://schemas.openxmlformats.org/officeDocument/2006/relationships/slideLayout" Target="../slideLayouts/slideLayout290.xml"/><Relationship Id="rId19" Type="http://schemas.openxmlformats.org/officeDocument/2006/relationships/slideLayout" Target="../slideLayouts/slideLayout291.xml"/><Relationship Id="rId1" Type="http://schemas.openxmlformats.org/officeDocument/2006/relationships/slideLayout" Target="../slideLayouts/slideLayout273.xml"/><Relationship Id="rId2" Type="http://schemas.openxmlformats.org/officeDocument/2006/relationships/slideLayout" Target="../slideLayouts/slideLayout274.xml"/><Relationship Id="rId3" Type="http://schemas.openxmlformats.org/officeDocument/2006/relationships/slideLayout" Target="../slideLayouts/slideLayout275.xml"/><Relationship Id="rId4" Type="http://schemas.openxmlformats.org/officeDocument/2006/relationships/slideLayout" Target="../slideLayouts/slideLayout276.xml"/><Relationship Id="rId5" Type="http://schemas.openxmlformats.org/officeDocument/2006/relationships/slideLayout" Target="../slideLayouts/slideLayout277.xml"/><Relationship Id="rId6" Type="http://schemas.openxmlformats.org/officeDocument/2006/relationships/slideLayout" Target="../slideLayouts/slideLayout278.xml"/><Relationship Id="rId7" Type="http://schemas.openxmlformats.org/officeDocument/2006/relationships/slideLayout" Target="../slideLayouts/slideLayout279.xml"/><Relationship Id="rId8" Type="http://schemas.openxmlformats.org/officeDocument/2006/relationships/slideLayout" Target="../slideLayouts/slideLayout28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03.xml"/><Relationship Id="rId20" Type="http://schemas.openxmlformats.org/officeDocument/2006/relationships/theme" Target="../theme/theme18.xml"/><Relationship Id="rId10" Type="http://schemas.openxmlformats.org/officeDocument/2006/relationships/slideLayout" Target="../slideLayouts/slideLayout304.xml"/><Relationship Id="rId11" Type="http://schemas.openxmlformats.org/officeDocument/2006/relationships/slideLayout" Target="../slideLayouts/slideLayout305.xml"/><Relationship Id="rId12" Type="http://schemas.openxmlformats.org/officeDocument/2006/relationships/slideLayout" Target="../slideLayouts/slideLayout306.xml"/><Relationship Id="rId13" Type="http://schemas.openxmlformats.org/officeDocument/2006/relationships/slideLayout" Target="../slideLayouts/slideLayout307.xml"/><Relationship Id="rId14" Type="http://schemas.openxmlformats.org/officeDocument/2006/relationships/slideLayout" Target="../slideLayouts/slideLayout308.xml"/><Relationship Id="rId15" Type="http://schemas.openxmlformats.org/officeDocument/2006/relationships/slideLayout" Target="../slideLayouts/slideLayout309.xml"/><Relationship Id="rId16" Type="http://schemas.openxmlformats.org/officeDocument/2006/relationships/slideLayout" Target="../slideLayouts/slideLayout310.xml"/><Relationship Id="rId17" Type="http://schemas.openxmlformats.org/officeDocument/2006/relationships/slideLayout" Target="../slideLayouts/slideLayout311.xml"/><Relationship Id="rId18" Type="http://schemas.openxmlformats.org/officeDocument/2006/relationships/slideLayout" Target="../slideLayouts/slideLayout312.xml"/><Relationship Id="rId19" Type="http://schemas.openxmlformats.org/officeDocument/2006/relationships/slideLayout" Target="../slideLayouts/slideLayout313.xml"/><Relationship Id="rId1" Type="http://schemas.openxmlformats.org/officeDocument/2006/relationships/slideLayout" Target="../slideLayouts/slideLayout295.xml"/><Relationship Id="rId2" Type="http://schemas.openxmlformats.org/officeDocument/2006/relationships/slideLayout" Target="../slideLayouts/slideLayout296.xml"/><Relationship Id="rId3" Type="http://schemas.openxmlformats.org/officeDocument/2006/relationships/slideLayout" Target="../slideLayouts/slideLayout297.xml"/><Relationship Id="rId4" Type="http://schemas.openxmlformats.org/officeDocument/2006/relationships/slideLayout" Target="../slideLayouts/slideLayout298.xml"/><Relationship Id="rId5" Type="http://schemas.openxmlformats.org/officeDocument/2006/relationships/slideLayout" Target="../slideLayouts/slideLayout299.xml"/><Relationship Id="rId6" Type="http://schemas.openxmlformats.org/officeDocument/2006/relationships/slideLayout" Target="../slideLayouts/slideLayout300.xml"/><Relationship Id="rId7" Type="http://schemas.openxmlformats.org/officeDocument/2006/relationships/slideLayout" Target="../slideLayouts/slideLayout301.xml"/><Relationship Id="rId8" Type="http://schemas.openxmlformats.org/officeDocument/2006/relationships/slideLayout" Target="../slideLayouts/slideLayout30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22.xml"/><Relationship Id="rId20" Type="http://schemas.openxmlformats.org/officeDocument/2006/relationships/slideLayout" Target="../slideLayouts/slideLayout333.xml"/><Relationship Id="rId21" Type="http://schemas.openxmlformats.org/officeDocument/2006/relationships/slideLayout" Target="../slideLayouts/slideLayout334.xml"/><Relationship Id="rId22" Type="http://schemas.openxmlformats.org/officeDocument/2006/relationships/slideLayout" Target="../slideLayouts/slideLayout335.xml"/><Relationship Id="rId23" Type="http://schemas.openxmlformats.org/officeDocument/2006/relationships/slideLayout" Target="../slideLayouts/slideLayout336.xml"/><Relationship Id="rId24" Type="http://schemas.openxmlformats.org/officeDocument/2006/relationships/theme" Target="../theme/theme19.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slideLayout" Target="../slideLayouts/slideLayout325.xml"/><Relationship Id="rId13" Type="http://schemas.openxmlformats.org/officeDocument/2006/relationships/slideLayout" Target="../slideLayouts/slideLayout326.xml"/><Relationship Id="rId14" Type="http://schemas.openxmlformats.org/officeDocument/2006/relationships/slideLayout" Target="../slideLayouts/slideLayout327.xml"/><Relationship Id="rId15" Type="http://schemas.openxmlformats.org/officeDocument/2006/relationships/slideLayout" Target="../slideLayouts/slideLayout328.xml"/><Relationship Id="rId16" Type="http://schemas.openxmlformats.org/officeDocument/2006/relationships/slideLayout" Target="../slideLayouts/slideLayout329.xml"/><Relationship Id="rId17" Type="http://schemas.openxmlformats.org/officeDocument/2006/relationships/slideLayout" Target="../slideLayouts/slideLayout330.xml"/><Relationship Id="rId18" Type="http://schemas.openxmlformats.org/officeDocument/2006/relationships/slideLayout" Target="../slideLayouts/slideLayout331.xml"/><Relationship Id="rId19" Type="http://schemas.openxmlformats.org/officeDocument/2006/relationships/slideLayout" Target="../slideLayouts/slideLayout332.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45.xml"/><Relationship Id="rId20" Type="http://schemas.openxmlformats.org/officeDocument/2006/relationships/slideLayout" Target="../slideLayouts/slideLayout356.xml"/><Relationship Id="rId21" Type="http://schemas.openxmlformats.org/officeDocument/2006/relationships/slideLayout" Target="../slideLayouts/slideLayout357.xml"/><Relationship Id="rId22" Type="http://schemas.openxmlformats.org/officeDocument/2006/relationships/slideLayout" Target="../slideLayouts/slideLayout358.xml"/><Relationship Id="rId23" Type="http://schemas.openxmlformats.org/officeDocument/2006/relationships/slideLayout" Target="../slideLayouts/slideLayout359.xml"/><Relationship Id="rId24" Type="http://schemas.openxmlformats.org/officeDocument/2006/relationships/slideLayout" Target="../slideLayouts/slideLayout360.xml"/><Relationship Id="rId25" Type="http://schemas.openxmlformats.org/officeDocument/2006/relationships/slideLayout" Target="../slideLayouts/slideLayout361.xml"/><Relationship Id="rId26" Type="http://schemas.openxmlformats.org/officeDocument/2006/relationships/slideLayout" Target="../slideLayouts/slideLayout362.xml"/><Relationship Id="rId27" Type="http://schemas.openxmlformats.org/officeDocument/2006/relationships/slideLayout" Target="../slideLayouts/slideLayout363.xml"/><Relationship Id="rId28" Type="http://schemas.openxmlformats.org/officeDocument/2006/relationships/slideLayout" Target="../slideLayouts/slideLayout364.xml"/><Relationship Id="rId29" Type="http://schemas.openxmlformats.org/officeDocument/2006/relationships/theme" Target="../theme/theme20.xml"/><Relationship Id="rId10" Type="http://schemas.openxmlformats.org/officeDocument/2006/relationships/slideLayout" Target="../slideLayouts/slideLayout346.xml"/><Relationship Id="rId11" Type="http://schemas.openxmlformats.org/officeDocument/2006/relationships/slideLayout" Target="../slideLayouts/slideLayout347.xml"/><Relationship Id="rId12" Type="http://schemas.openxmlformats.org/officeDocument/2006/relationships/slideLayout" Target="../slideLayouts/slideLayout348.xml"/><Relationship Id="rId13" Type="http://schemas.openxmlformats.org/officeDocument/2006/relationships/slideLayout" Target="../slideLayouts/slideLayout349.xml"/><Relationship Id="rId14" Type="http://schemas.openxmlformats.org/officeDocument/2006/relationships/slideLayout" Target="../slideLayouts/slideLayout350.xml"/><Relationship Id="rId15" Type="http://schemas.openxmlformats.org/officeDocument/2006/relationships/slideLayout" Target="../slideLayouts/slideLayout351.xml"/><Relationship Id="rId16" Type="http://schemas.openxmlformats.org/officeDocument/2006/relationships/slideLayout" Target="../slideLayouts/slideLayout352.xml"/><Relationship Id="rId17" Type="http://schemas.openxmlformats.org/officeDocument/2006/relationships/slideLayout" Target="../slideLayouts/slideLayout353.xml"/><Relationship Id="rId18" Type="http://schemas.openxmlformats.org/officeDocument/2006/relationships/slideLayout" Target="../slideLayouts/slideLayout354.xml"/><Relationship Id="rId19" Type="http://schemas.openxmlformats.org/officeDocument/2006/relationships/slideLayout" Target="../slideLayouts/slideLayout355.xml"/><Relationship Id="rId1" Type="http://schemas.openxmlformats.org/officeDocument/2006/relationships/slideLayout" Target="../slideLayouts/slideLayout337.xml"/><Relationship Id="rId2" Type="http://schemas.openxmlformats.org/officeDocument/2006/relationships/slideLayout" Target="../slideLayouts/slideLayout338.xml"/><Relationship Id="rId3" Type="http://schemas.openxmlformats.org/officeDocument/2006/relationships/slideLayout" Target="../slideLayouts/slideLayout339.xml"/><Relationship Id="rId4" Type="http://schemas.openxmlformats.org/officeDocument/2006/relationships/slideLayout" Target="../slideLayouts/slideLayout340.xml"/><Relationship Id="rId5" Type="http://schemas.openxmlformats.org/officeDocument/2006/relationships/slideLayout" Target="../slideLayouts/slideLayout341.xml"/><Relationship Id="rId6" Type="http://schemas.openxmlformats.org/officeDocument/2006/relationships/slideLayout" Target="../slideLayouts/slideLayout342.xml"/><Relationship Id="rId7" Type="http://schemas.openxmlformats.org/officeDocument/2006/relationships/slideLayout" Target="../slideLayouts/slideLayout343.xml"/><Relationship Id="rId8" Type="http://schemas.openxmlformats.org/officeDocument/2006/relationships/slideLayout" Target="../slideLayouts/slideLayout34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73.xml"/><Relationship Id="rId20" Type="http://schemas.openxmlformats.org/officeDocument/2006/relationships/slideLayout" Target="../slideLayouts/slideLayout384.xml"/><Relationship Id="rId21" Type="http://schemas.openxmlformats.org/officeDocument/2006/relationships/slideLayout" Target="../slideLayouts/slideLayout385.xml"/><Relationship Id="rId22" Type="http://schemas.openxmlformats.org/officeDocument/2006/relationships/slideLayout" Target="../slideLayouts/slideLayout386.xml"/><Relationship Id="rId23" Type="http://schemas.openxmlformats.org/officeDocument/2006/relationships/slideLayout" Target="../slideLayouts/slideLayout387.xml"/><Relationship Id="rId24" Type="http://schemas.openxmlformats.org/officeDocument/2006/relationships/slideLayout" Target="../slideLayouts/slideLayout388.xml"/><Relationship Id="rId25" Type="http://schemas.openxmlformats.org/officeDocument/2006/relationships/theme" Target="../theme/theme21.xml"/><Relationship Id="rId10" Type="http://schemas.openxmlformats.org/officeDocument/2006/relationships/slideLayout" Target="../slideLayouts/slideLayout374.xml"/><Relationship Id="rId11" Type="http://schemas.openxmlformats.org/officeDocument/2006/relationships/slideLayout" Target="../slideLayouts/slideLayout375.xml"/><Relationship Id="rId12" Type="http://schemas.openxmlformats.org/officeDocument/2006/relationships/slideLayout" Target="../slideLayouts/slideLayout376.xml"/><Relationship Id="rId13" Type="http://schemas.openxmlformats.org/officeDocument/2006/relationships/slideLayout" Target="../slideLayouts/slideLayout377.xml"/><Relationship Id="rId14" Type="http://schemas.openxmlformats.org/officeDocument/2006/relationships/slideLayout" Target="../slideLayouts/slideLayout378.xml"/><Relationship Id="rId15" Type="http://schemas.openxmlformats.org/officeDocument/2006/relationships/slideLayout" Target="../slideLayouts/slideLayout379.xml"/><Relationship Id="rId16" Type="http://schemas.openxmlformats.org/officeDocument/2006/relationships/slideLayout" Target="../slideLayouts/slideLayout380.xml"/><Relationship Id="rId17" Type="http://schemas.openxmlformats.org/officeDocument/2006/relationships/slideLayout" Target="../slideLayouts/slideLayout381.xml"/><Relationship Id="rId18" Type="http://schemas.openxmlformats.org/officeDocument/2006/relationships/slideLayout" Target="../slideLayouts/slideLayout382.xml"/><Relationship Id="rId19" Type="http://schemas.openxmlformats.org/officeDocument/2006/relationships/slideLayout" Target="../slideLayouts/slideLayout383.xml"/><Relationship Id="rId1" Type="http://schemas.openxmlformats.org/officeDocument/2006/relationships/slideLayout" Target="../slideLayouts/slideLayout365.xml"/><Relationship Id="rId2" Type="http://schemas.openxmlformats.org/officeDocument/2006/relationships/slideLayout" Target="../slideLayouts/slideLayout366.xml"/><Relationship Id="rId3" Type="http://schemas.openxmlformats.org/officeDocument/2006/relationships/slideLayout" Target="../slideLayouts/slideLayout367.xml"/><Relationship Id="rId4" Type="http://schemas.openxmlformats.org/officeDocument/2006/relationships/slideLayout" Target="../slideLayouts/slideLayout368.xml"/><Relationship Id="rId5" Type="http://schemas.openxmlformats.org/officeDocument/2006/relationships/slideLayout" Target="../slideLayouts/slideLayout369.xml"/><Relationship Id="rId6" Type="http://schemas.openxmlformats.org/officeDocument/2006/relationships/slideLayout" Target="../slideLayouts/slideLayout370.xml"/><Relationship Id="rId7" Type="http://schemas.openxmlformats.org/officeDocument/2006/relationships/slideLayout" Target="../slideLayouts/slideLayout371.xml"/><Relationship Id="rId8" Type="http://schemas.openxmlformats.org/officeDocument/2006/relationships/slideLayout" Target="../slideLayouts/slideLayout372.xml"/></Relationships>
</file>

<file path=ppt/slideMasters/_rels/slideMaster22.xml.rels><?xml version="1.0" encoding="UTF-8" standalone="yes"?>
<Relationships xmlns="http://schemas.openxmlformats.org/package/2006/relationships"><Relationship Id="rId20" Type="http://schemas.openxmlformats.org/officeDocument/2006/relationships/slideLayout" Target="../slideLayouts/slideLayout408.xml"/><Relationship Id="rId21" Type="http://schemas.openxmlformats.org/officeDocument/2006/relationships/slideLayout" Target="../slideLayouts/slideLayout409.xml"/><Relationship Id="rId22" Type="http://schemas.openxmlformats.org/officeDocument/2006/relationships/slideLayout" Target="../slideLayouts/slideLayout410.xml"/><Relationship Id="rId23" Type="http://schemas.openxmlformats.org/officeDocument/2006/relationships/slideLayout" Target="../slideLayouts/slideLayout411.xml"/><Relationship Id="rId24" Type="http://schemas.openxmlformats.org/officeDocument/2006/relationships/slideLayout" Target="../slideLayouts/slideLayout412.xml"/><Relationship Id="rId25" Type="http://schemas.openxmlformats.org/officeDocument/2006/relationships/slideLayout" Target="../slideLayouts/slideLayout413.xml"/><Relationship Id="rId26" Type="http://schemas.openxmlformats.org/officeDocument/2006/relationships/slideLayout" Target="../slideLayouts/slideLayout414.xml"/><Relationship Id="rId27" Type="http://schemas.openxmlformats.org/officeDocument/2006/relationships/slideLayout" Target="../slideLayouts/slideLayout415.xml"/><Relationship Id="rId28" Type="http://schemas.openxmlformats.org/officeDocument/2006/relationships/slideLayout" Target="../slideLayouts/slideLayout416.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30" Type="http://schemas.openxmlformats.org/officeDocument/2006/relationships/slideLayout" Target="../slideLayouts/slideLayout418.xml"/><Relationship Id="rId31" Type="http://schemas.openxmlformats.org/officeDocument/2006/relationships/slideLayout" Target="../slideLayouts/slideLayout419.xml"/><Relationship Id="rId32" Type="http://schemas.openxmlformats.org/officeDocument/2006/relationships/slideLayout" Target="../slideLayouts/slideLayout420.xml"/><Relationship Id="rId9" Type="http://schemas.openxmlformats.org/officeDocument/2006/relationships/slideLayout" Target="../slideLayouts/slideLayout397.xml"/><Relationship Id="rId6" Type="http://schemas.openxmlformats.org/officeDocument/2006/relationships/slideLayout" Target="../slideLayouts/slideLayout394.xml"/><Relationship Id="rId7" Type="http://schemas.openxmlformats.org/officeDocument/2006/relationships/slideLayout" Target="../slideLayouts/slideLayout395.xml"/><Relationship Id="rId8" Type="http://schemas.openxmlformats.org/officeDocument/2006/relationships/slideLayout" Target="../slideLayouts/slideLayout396.xml"/><Relationship Id="rId33" Type="http://schemas.openxmlformats.org/officeDocument/2006/relationships/slideLayout" Target="../slideLayouts/slideLayout421.xml"/><Relationship Id="rId34" Type="http://schemas.openxmlformats.org/officeDocument/2006/relationships/slideLayout" Target="../slideLayouts/slideLayout422.xml"/><Relationship Id="rId35" Type="http://schemas.openxmlformats.org/officeDocument/2006/relationships/slideLayout" Target="../slideLayouts/slideLayout423.xml"/><Relationship Id="rId36" Type="http://schemas.openxmlformats.org/officeDocument/2006/relationships/theme" Target="../theme/theme22.xml"/><Relationship Id="rId10" Type="http://schemas.openxmlformats.org/officeDocument/2006/relationships/slideLayout" Target="../slideLayouts/slideLayout398.xml"/><Relationship Id="rId11" Type="http://schemas.openxmlformats.org/officeDocument/2006/relationships/slideLayout" Target="../slideLayouts/slideLayout399.xml"/><Relationship Id="rId12" Type="http://schemas.openxmlformats.org/officeDocument/2006/relationships/slideLayout" Target="../slideLayouts/slideLayout400.xml"/><Relationship Id="rId13" Type="http://schemas.openxmlformats.org/officeDocument/2006/relationships/slideLayout" Target="../slideLayouts/slideLayout401.xml"/><Relationship Id="rId14" Type="http://schemas.openxmlformats.org/officeDocument/2006/relationships/slideLayout" Target="../slideLayouts/slideLayout402.xml"/><Relationship Id="rId15" Type="http://schemas.openxmlformats.org/officeDocument/2006/relationships/slideLayout" Target="../slideLayouts/slideLayout403.xml"/><Relationship Id="rId16" Type="http://schemas.openxmlformats.org/officeDocument/2006/relationships/slideLayout" Target="../slideLayouts/slideLayout404.xml"/><Relationship Id="rId17" Type="http://schemas.openxmlformats.org/officeDocument/2006/relationships/slideLayout" Target="../slideLayouts/slideLayout405.xml"/><Relationship Id="rId18" Type="http://schemas.openxmlformats.org/officeDocument/2006/relationships/slideLayout" Target="../slideLayouts/slideLayout406.xml"/><Relationship Id="rId19" Type="http://schemas.openxmlformats.org/officeDocument/2006/relationships/slideLayout" Target="../slideLayouts/slideLayout40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20" Type="http://schemas.openxmlformats.org/officeDocument/2006/relationships/theme" Target="../theme/theme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3.xml"/><Relationship Id="rId20" Type="http://schemas.openxmlformats.org/officeDocument/2006/relationships/slideLayout" Target="../slideLayouts/slideLayout74.xml"/><Relationship Id="rId21" Type="http://schemas.openxmlformats.org/officeDocument/2006/relationships/slideLayout" Target="../slideLayouts/slideLayout75.xml"/><Relationship Id="rId22" Type="http://schemas.openxmlformats.org/officeDocument/2006/relationships/slideLayout" Target="../slideLayouts/slideLayout76.xml"/><Relationship Id="rId23" Type="http://schemas.openxmlformats.org/officeDocument/2006/relationships/theme" Target="../theme/theme5.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Relationship Id="rId19" Type="http://schemas.openxmlformats.org/officeDocument/2006/relationships/slideLayout" Target="../slideLayouts/slideLayout7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5.xml"/><Relationship Id="rId20" Type="http://schemas.openxmlformats.org/officeDocument/2006/relationships/slideLayout" Target="../slideLayouts/slideLayout96.xml"/><Relationship Id="rId21" Type="http://schemas.openxmlformats.org/officeDocument/2006/relationships/slideLayout" Target="../slideLayouts/slideLayout97.xml"/><Relationship Id="rId22" Type="http://schemas.openxmlformats.org/officeDocument/2006/relationships/slideLayout" Target="../slideLayouts/slideLayout98.xml"/><Relationship Id="rId23" Type="http://schemas.openxmlformats.org/officeDocument/2006/relationships/theme" Target="../theme/theme6.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7.xml"/><Relationship Id="rId20" Type="http://schemas.openxmlformats.org/officeDocument/2006/relationships/theme" Target="../theme/theme7.xml"/><Relationship Id="rId10" Type="http://schemas.openxmlformats.org/officeDocument/2006/relationships/slideLayout" Target="../slideLayouts/slideLayout108.xml"/><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slideLayout" Target="../slideLayouts/slideLayout116.xml"/><Relationship Id="rId19" Type="http://schemas.openxmlformats.org/officeDocument/2006/relationships/slideLayout" Target="../slideLayouts/slideLayout117.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6.xml"/><Relationship Id="rId20" Type="http://schemas.openxmlformats.org/officeDocument/2006/relationships/slideLayout" Target="../slideLayouts/slideLayout137.xml"/><Relationship Id="rId21" Type="http://schemas.openxmlformats.org/officeDocument/2006/relationships/slideLayout" Target="../slideLayouts/slideLayout138.xml"/><Relationship Id="rId22" Type="http://schemas.openxmlformats.org/officeDocument/2006/relationships/slideLayout" Target="../slideLayouts/slideLayout139.xml"/><Relationship Id="rId23" Type="http://schemas.openxmlformats.org/officeDocument/2006/relationships/slideLayout" Target="../slideLayouts/slideLayout140.xml"/><Relationship Id="rId24" Type="http://schemas.openxmlformats.org/officeDocument/2006/relationships/slideLayout" Target="../slideLayouts/slideLayout141.xml"/><Relationship Id="rId25" Type="http://schemas.openxmlformats.org/officeDocument/2006/relationships/slideLayout" Target="../slideLayouts/slideLayout142.xml"/><Relationship Id="rId26" Type="http://schemas.openxmlformats.org/officeDocument/2006/relationships/slideLayout" Target="../slideLayouts/slideLayout143.xml"/><Relationship Id="rId27" Type="http://schemas.openxmlformats.org/officeDocument/2006/relationships/slideLayout" Target="../slideLayouts/slideLayout144.xml"/><Relationship Id="rId28" Type="http://schemas.openxmlformats.org/officeDocument/2006/relationships/theme" Target="../theme/theme8.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Relationship Id="rId16" Type="http://schemas.openxmlformats.org/officeDocument/2006/relationships/slideLayout" Target="../slideLayouts/slideLayout133.xml"/><Relationship Id="rId17" Type="http://schemas.openxmlformats.org/officeDocument/2006/relationships/slideLayout" Target="../slideLayouts/slideLayout134.xml"/><Relationship Id="rId18" Type="http://schemas.openxmlformats.org/officeDocument/2006/relationships/slideLayout" Target="../slideLayouts/slideLayout135.xml"/><Relationship Id="rId19" Type="http://schemas.openxmlformats.org/officeDocument/2006/relationships/slideLayout" Target="../slideLayouts/slideLayout136.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slideLayout" Target="../slideLayouts/slideLayout156.xml"/><Relationship Id="rId13" Type="http://schemas.openxmlformats.org/officeDocument/2006/relationships/theme" Target="../theme/theme9.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992" r:id="rId19"/>
    <p:sldLayoutId id="2147483993" r:id="rId20"/>
    <p:sldLayoutId id="2147484176" r:id="rId2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46034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262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32445"/>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96"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transition xmlns:p14="http://schemas.microsoft.com/office/powerpoint/2010/mai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9180645"/>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727296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1227655"/>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2260867"/>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 id="2147484209" r:id="rId32"/>
    <p:sldLayoutId id="2147484210" r:id="rId33"/>
    <p:sldLayoutId id="2147484211" r:id="rId34"/>
    <p:sldLayoutId id="2147484212"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xmlns:p14="http://schemas.microsoft.com/office/powerpoint/2010/mai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72824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2" r:id="rId26"/>
    <p:sldLayoutId id="2147483957" r:id="rId2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png"/><Relationship Id="rId1" Type="http://schemas.openxmlformats.org/officeDocument/2006/relationships/tags" Target="../tags/tag7.xml"/><Relationship Id="rId2" Type="http://schemas.openxmlformats.org/officeDocument/2006/relationships/slideLayout" Target="../slideLayouts/slideLayout4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tags" Target="../tags/tag15.xml"/><Relationship Id="rId9" Type="http://schemas.openxmlformats.org/officeDocument/2006/relationships/slideLayout" Target="../slideLayouts/slideLayout417.xml"/><Relationship Id="rId10" Type="http://schemas.openxmlformats.org/officeDocument/2006/relationships/notesSlide" Target="../notesSlides/notesSlide9.xml"/><Relationship Id="rId1" Type="http://schemas.openxmlformats.org/officeDocument/2006/relationships/tags" Target="../tags/tag8.xml"/><Relationship Id="rId2"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88.emf"/><Relationship Id="rId5" Type="http://schemas.openxmlformats.org/officeDocument/2006/relationships/image" Target="../media/image95.emf"/><Relationship Id="rId6" Type="http://schemas.openxmlformats.org/officeDocument/2006/relationships/image" Target="../media/image96.emf"/><Relationship Id="rId1" Type="http://schemas.openxmlformats.org/officeDocument/2006/relationships/slideLayout" Target="../slideLayouts/slideLayout41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6.emf"/><Relationship Id="rId5" Type="http://schemas.openxmlformats.org/officeDocument/2006/relationships/image" Target="../media/image88.emf"/><Relationship Id="rId1" Type="http://schemas.openxmlformats.org/officeDocument/2006/relationships/slideLayout" Target="../slideLayouts/slideLayout41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3.xml"/><Relationship Id="rId3" Type="http://schemas.openxmlformats.org/officeDocument/2006/relationships/image" Target="../media/image8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slideLayout" Target="../slideLayouts/slideLayout417.xml"/><Relationship Id="rId8" Type="http://schemas.openxmlformats.org/officeDocument/2006/relationships/notesSlide" Target="../notesSlides/notesSlide5.xml"/><Relationship Id="rId9" Type="http://schemas.openxmlformats.org/officeDocument/2006/relationships/image" Target="../media/image88.emf"/><Relationship Id="rId1" Type="http://schemas.openxmlformats.org/officeDocument/2006/relationships/tags" Target="../tags/tag1.xml"/><Relationship Id="rId2"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41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p:txBody>
          <a:bodyPr/>
          <a:lstStyle/>
          <a:p>
            <a:r>
              <a:rPr lang="en-US" dirty="0" smtClean="0"/>
              <a:t>Windows Azure: Migrating </a:t>
            </a:r>
            <a:r>
              <a:rPr lang="en-US" dirty="0" smtClean="0"/>
              <a:t>Apps </a:t>
            </a:r>
            <a:r>
              <a:rPr lang="en-US" smtClean="0"/>
              <a:t>and Workloads</a:t>
            </a:r>
            <a:endParaRPr lang="en-US" dirty="0"/>
          </a:p>
        </p:txBody>
      </p:sp>
    </p:spTree>
    <p:extLst>
      <p:ext uri="{BB962C8B-B14F-4D97-AF65-F5344CB8AC3E}">
        <p14:creationId xmlns:p14="http://schemas.microsoft.com/office/powerpoint/2010/main" val="1374873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The Benefits of PaaS</a:t>
            </a:r>
            <a:br>
              <a:rPr lang="en-US" sz="5400" dirty="0" smtClean="0"/>
            </a:br>
            <a:endParaRPr lang="en-US" sz="2800" dirty="0">
              <a:solidFill>
                <a:schemeClr val="accent1"/>
              </a:solidFill>
            </a:endParaRPr>
          </a:p>
        </p:txBody>
      </p:sp>
      <p:sp>
        <p:nvSpPr>
          <p:cNvPr id="4" name="Rectangle 3"/>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024" y="1651474"/>
            <a:ext cx="1318509" cy="13185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70024" y="2964932"/>
            <a:ext cx="1318509" cy="131850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70024" y="4283441"/>
            <a:ext cx="1318509" cy="131850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2220117" y="2971571"/>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3732" dirty="0" smtClean="0">
                <a:solidFill>
                  <a:srgbClr val="8CC600">
                    <a:alpha val="99000"/>
                  </a:srgbClr>
                </a:solidFill>
                <a:latin typeface="Segoe UI Light"/>
              </a:rPr>
              <a:t>PaaS </a:t>
            </a:r>
            <a:r>
              <a:rPr lang="en-US" sz="3732" dirty="0">
                <a:solidFill>
                  <a:srgbClr val="8CC600">
                    <a:alpha val="99000"/>
                  </a:srgbClr>
                </a:solidFill>
                <a:latin typeface="Segoe UI Light"/>
              </a:rPr>
              <a:t>is cheaper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admin and management work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2220117" y="1700339"/>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3732" dirty="0">
                <a:solidFill>
                  <a:srgbClr val="8CC600">
                    <a:alpha val="99000"/>
                  </a:srgbClr>
                </a:solidFill>
                <a:latin typeface="Segoe UI Light"/>
              </a:rPr>
              <a:t>PaaS is faster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work for developers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974643" y="1830940"/>
            <a:ext cx="672348" cy="925792"/>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6" name="Freeform 9"/>
          <p:cNvSpPr>
            <a:spLocks noChangeAspect="1"/>
          </p:cNvSpPr>
          <p:nvPr/>
        </p:nvSpPr>
        <p:spPr bwMode="black">
          <a:xfrm>
            <a:off x="1139352" y="3261989"/>
            <a:ext cx="455143" cy="784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7" name="Freeform 164"/>
          <p:cNvSpPr>
            <a:spLocks noEditPoints="1"/>
          </p:cNvSpPr>
          <p:nvPr/>
        </p:nvSpPr>
        <p:spPr bwMode="black">
          <a:xfrm>
            <a:off x="1081916" y="4593304"/>
            <a:ext cx="530884" cy="73602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699" tIns="54848" rIns="109699" bIns="54848" numCol="1" anchor="t" anchorCtr="0" compatLnSpc="1">
            <a:prstTxWarp prst="textNoShape">
              <a:avLst/>
            </a:prstTxWarp>
          </a:bodyPr>
          <a:lstStyle/>
          <a:p>
            <a:pPr defTabSz="1218490"/>
            <a:endParaRPr lang="en-US" sz="2133" dirty="0">
              <a:solidFill>
                <a:srgbClr val="5F5F5F"/>
              </a:solidFill>
            </a:endParaRPr>
          </a:p>
        </p:txBody>
      </p:sp>
      <p:sp>
        <p:nvSpPr>
          <p:cNvPr id="18" name="Text Placeholder 3"/>
          <p:cNvSpPr txBox="1">
            <a:spLocks/>
          </p:cNvSpPr>
          <p:nvPr/>
        </p:nvSpPr>
        <p:spPr>
          <a:xfrm>
            <a:off x="2220117" y="4271826"/>
            <a:ext cx="10244414" cy="1230786"/>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3732" dirty="0">
                <a:solidFill>
                  <a:srgbClr val="8CC600">
                    <a:alpha val="99000"/>
                  </a:srgbClr>
                </a:solidFill>
                <a:latin typeface="Segoe UI Light"/>
              </a:rPr>
              <a:t>PaaS is lower risk</a:t>
            </a:r>
          </a:p>
          <a:p>
            <a:pPr marL="3174" lvl="1" indent="0">
              <a:lnSpc>
                <a:spcPct val="100000"/>
              </a:lnSpc>
              <a:spcBef>
                <a:spcPts val="0"/>
              </a:spcBef>
              <a:buSzPct val="80000"/>
              <a:buNone/>
            </a:pPr>
            <a:r>
              <a:rPr lang="en-US" sz="2133" spc="-51" dirty="0">
                <a:solidFill>
                  <a:srgbClr val="5F5F5F">
                    <a:alpha val="99000"/>
                  </a:srgbClr>
                </a:solidFill>
              </a:rPr>
              <a:t>Reason: </a:t>
            </a:r>
            <a:r>
              <a:rPr lang="en-US" sz="2133" spc="-51" dirty="0">
                <a:solidFill>
                  <a:srgbClr val="5F5F5F">
                    <a:lumMod val="65000"/>
                    <a:alpha val="99000"/>
                  </a:srgbClr>
                </a:solidFill>
              </a:rPr>
              <a:t>The platform does more, leaving fewer opportunities for error</a:t>
            </a:r>
          </a:p>
          <a:p>
            <a:pPr marL="3174" lvl="1" indent="0">
              <a:lnSpc>
                <a:spcPct val="100000"/>
              </a:lnSpc>
              <a:spcBef>
                <a:spcPts val="0"/>
              </a:spcBef>
              <a:buSzPct val="80000"/>
              <a:buNone/>
            </a:pPr>
            <a:r>
              <a:rPr lang="en-US" sz="2133" spc="-51" dirty="0">
                <a:solidFill>
                  <a:srgbClr val="5F5F5F">
                    <a:alpha val="99000"/>
                  </a:srgbClr>
                </a:solidFill>
              </a:rPr>
              <a:t>Benefit: </a:t>
            </a:r>
            <a:r>
              <a:rPr lang="en-US" sz="2133" spc="-51"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3491412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70024" y="3028809"/>
            <a:ext cx="1318509" cy="131850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5400" dirty="0" smtClean="0"/>
              <a:t>IaaS and PaaS Side by Side</a:t>
            </a:r>
            <a:endParaRPr lang="en-US" sz="5400" dirty="0"/>
          </a:p>
        </p:txBody>
      </p:sp>
      <p:sp>
        <p:nvSpPr>
          <p:cNvPr id="2" name="Rectangle 1"/>
          <p:cNvSpPr/>
          <p:nvPr/>
        </p:nvSpPr>
        <p:spPr bwMode="auto">
          <a:xfrm>
            <a:off x="670024" y="1651474"/>
            <a:ext cx="1318509" cy="131850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903377" y="2077868"/>
            <a:ext cx="851801" cy="47054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0" name="Freeform 6"/>
          <p:cNvSpPr>
            <a:spLocks noEditPoints="1"/>
          </p:cNvSpPr>
          <p:nvPr/>
        </p:nvSpPr>
        <p:spPr bwMode="black">
          <a:xfrm>
            <a:off x="867318" y="3288464"/>
            <a:ext cx="923922" cy="799201"/>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2" name="Text Placeholder 3"/>
          <p:cNvSpPr txBox="1">
            <a:spLocks/>
          </p:cNvSpPr>
          <p:nvPr/>
        </p:nvSpPr>
        <p:spPr>
          <a:xfrm>
            <a:off x="2220117" y="3321646"/>
            <a:ext cx="10244414" cy="812274"/>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732" dirty="0">
                <a:solidFill>
                  <a:srgbClr val="0071BC">
                    <a:alpha val="99000"/>
                  </a:srgbClr>
                </a:solidFill>
                <a:latin typeface="Segoe UI Light"/>
              </a:rPr>
              <a:t>Direct Connectivity Using Virtual Networking</a:t>
            </a:r>
          </a:p>
          <a:p>
            <a:pPr marL="3174" lvl="1"/>
            <a:r>
              <a:rPr lang="en-US" sz="2133" dirty="0">
                <a:solidFill>
                  <a:srgbClr val="5F5F5F">
                    <a:alpha val="99000"/>
                  </a:srgbClr>
                </a:solidFill>
              </a:rPr>
              <a:t>For advanced connectivity scenarios such as Active Directory or DCOM</a:t>
            </a:r>
            <a:endParaRPr lang="en-US" sz="3199" dirty="0">
              <a:solidFill>
                <a:srgbClr val="00AEEF">
                  <a:alpha val="99000"/>
                </a:srgbClr>
              </a:solidFill>
              <a:latin typeface="Segoe UI Light"/>
            </a:endParaRPr>
          </a:p>
        </p:txBody>
      </p:sp>
      <p:sp>
        <p:nvSpPr>
          <p:cNvPr id="13" name="Text Placeholder 3"/>
          <p:cNvSpPr txBox="1">
            <a:spLocks/>
          </p:cNvSpPr>
          <p:nvPr/>
        </p:nvSpPr>
        <p:spPr>
          <a:xfrm>
            <a:off x="2220117" y="1830938"/>
            <a:ext cx="10244414" cy="812274"/>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71BC">
                    <a:alpha val="99000"/>
                  </a:srgbClr>
                </a:solidFill>
                <a:latin typeface="Segoe UI Light"/>
              </a:rPr>
              <a:t>Connect Cloud Apps via VIPs</a:t>
            </a:r>
          </a:p>
          <a:p>
            <a:pPr marL="3174" lvl="1"/>
            <a:r>
              <a:rPr lang="en-US" sz="2133" dirty="0">
                <a:solidFill>
                  <a:srgbClr val="5F5F5F">
                    <a:alpha val="99000"/>
                  </a:srgbClr>
                </a:solidFill>
              </a:rPr>
              <a:t>Easily compose services by connecting public endpoints</a:t>
            </a:r>
            <a:endParaRPr lang="en-US" sz="3199" dirty="0">
              <a:latin typeface="Segoe UI Light"/>
            </a:endParaRPr>
          </a:p>
        </p:txBody>
      </p:sp>
    </p:spTree>
    <p:extLst>
      <p:ext uri="{BB962C8B-B14F-4D97-AF65-F5344CB8AC3E}">
        <p14:creationId xmlns:p14="http://schemas.microsoft.com/office/powerpoint/2010/main" val="1005914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400" dirty="0" smtClean="0">
                <a:solidFill>
                  <a:schemeClr val="tx1"/>
                </a:solidFill>
                <a:latin typeface="Segoe UI Light" pitchFamily="34" charset="0"/>
                <a:cs typeface="Segoe UI Light" pitchFamily="34" charset="0"/>
              </a:rPr>
              <a:t>Windows Azure Virtual Network</a:t>
            </a:r>
            <a:endParaRPr lang="en-US" sz="54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4294967295"/>
          </p:nvPr>
        </p:nvSpPr>
        <p:spPr>
          <a:xfrm>
            <a:off x="330415" y="1317541"/>
            <a:ext cx="8018463" cy="5731483"/>
          </a:xfrm>
        </p:spPr>
        <p:txBody>
          <a:bodyPr/>
          <a:lstStyle/>
          <a:p>
            <a:pPr marL="0" lvl="1" indent="0">
              <a:lnSpc>
                <a:spcPct val="100000"/>
              </a:lnSpc>
              <a:buNone/>
            </a:pPr>
            <a:r>
              <a:rPr lang="en-US" sz="3822" dirty="0">
                <a:solidFill>
                  <a:schemeClr val="tx2"/>
                </a:solidFill>
                <a:latin typeface="+mj-lt"/>
              </a:rPr>
              <a:t>Persistent IP Address Requirements</a:t>
            </a:r>
          </a:p>
          <a:p>
            <a:pPr marL="336033" lvl="1" indent="-336033"/>
            <a:r>
              <a:rPr lang="en-US" sz="2000" spc="-38" dirty="0">
                <a:solidFill>
                  <a:schemeClr val="tx1">
                    <a:alpha val="99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Hybrid On-Premises Cloud Apps</a:t>
            </a:r>
          </a:p>
          <a:p>
            <a:pPr marL="336033" lvl="1" indent="-336033"/>
            <a:r>
              <a:rPr lang="en-US" sz="2000" spc="-38" dirty="0">
                <a:solidFill>
                  <a:schemeClr val="tx1">
                    <a:alpha val="99000"/>
                  </a:schemeClr>
                </a:solidFill>
              </a:rPr>
              <a:t>Requirement for connectivity between your data center and the public cloud</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Connectivity between cloud </a:t>
            </a:r>
            <a:r>
              <a:rPr lang="en-US" sz="3822" dirty="0" smtClean="0">
                <a:solidFill>
                  <a:schemeClr val="tx2"/>
                </a:solidFill>
                <a:latin typeface="+mj-lt"/>
              </a:rPr>
              <a:t>services</a:t>
            </a:r>
            <a:endParaRPr lang="en-US" sz="3822" dirty="0">
              <a:solidFill>
                <a:schemeClr val="tx2"/>
              </a:solidFill>
              <a:latin typeface="+mj-lt"/>
            </a:endParaRPr>
          </a:p>
          <a:p>
            <a:pPr marL="336033" lvl="1" indent="-336033"/>
            <a:r>
              <a:rPr lang="en-US" sz="2000" spc="-38" dirty="0">
                <a:solidFill>
                  <a:schemeClr val="tx1">
                    <a:alpha val="99000"/>
                  </a:schemeClr>
                </a:solidFill>
              </a:rPr>
              <a:t>Deploying Active Directory in the Cloud or connecting a PaaS to </a:t>
            </a:r>
            <a:r>
              <a:rPr lang="en-US" sz="2000" spc="-38" dirty="0" err="1">
                <a:solidFill>
                  <a:schemeClr val="tx1">
                    <a:alpha val="99000"/>
                  </a:schemeClr>
                </a:solidFill>
              </a:rPr>
              <a:t>IaaS</a:t>
            </a:r>
            <a:r>
              <a:rPr lang="en-US" sz="2000" spc="-38" dirty="0">
                <a:solidFill>
                  <a:schemeClr val="tx1">
                    <a:alpha val="99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3"/>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6248650" y="1482279"/>
            <a:ext cx="4477670" cy="4509865"/>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5209678" y="4070772"/>
            <a:ext cx="2745878" cy="4207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8" name="Rounded Rectangle 117"/>
          <p:cNvSpPr/>
          <p:nvPr/>
        </p:nvSpPr>
        <p:spPr bwMode="auto">
          <a:xfrm rot="1804617">
            <a:off x="6306560" y="2685522"/>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 name="Rounded Rectangle 10"/>
          <p:cNvSpPr/>
          <p:nvPr/>
        </p:nvSpPr>
        <p:spPr bwMode="auto">
          <a:xfrm rot="19727983">
            <a:off x="6782714" y="2621906"/>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Connecting Applications and VMs</a:t>
            </a:r>
          </a:p>
        </p:txBody>
      </p:sp>
      <p:sp>
        <p:nvSpPr>
          <p:cNvPr id="28" name="Content Placeholder 2"/>
          <p:cNvSpPr>
            <a:spLocks noGrp="1"/>
          </p:cNvSpPr>
          <p:nvPr>
            <p:ph type="body" sz="quarter" idx="4294967295"/>
          </p:nvPr>
        </p:nvSpPr>
        <p:spPr>
          <a:xfrm>
            <a:off x="269170" y="1424998"/>
            <a:ext cx="5159375" cy="2498995"/>
          </a:xfrm>
        </p:spPr>
        <p:txBody>
          <a:bodyPr/>
          <a:lstStyle/>
          <a:p>
            <a:pPr marL="0" indent="0">
              <a:buNone/>
            </a:pPr>
            <a:r>
              <a:rPr lang="en-US" sz="4000" dirty="0">
                <a:solidFill>
                  <a:schemeClr val="tx2">
                    <a:alpha val="99000"/>
                  </a:schemeClr>
                </a:solidFill>
              </a:rPr>
              <a:t>Strengths</a:t>
            </a:r>
            <a:endParaRPr lang="en-US" sz="3199" dirty="0">
              <a:solidFill>
                <a:schemeClr val="tx2">
                  <a:alpha val="99000"/>
                </a:schemeClr>
              </a:solidFill>
            </a:endParaRPr>
          </a:p>
          <a:p>
            <a:pPr lvl="1"/>
            <a:r>
              <a:rPr lang="en-US" sz="2000" spc="0" dirty="0"/>
              <a:t>Simplicity</a:t>
            </a:r>
          </a:p>
          <a:p>
            <a:pPr lvl="1"/>
            <a:r>
              <a:rPr lang="en-US" sz="2000" spc="0" dirty="0"/>
              <a:t>Tenant Autonomy</a:t>
            </a:r>
          </a:p>
          <a:p>
            <a:pPr lvl="1"/>
            <a:r>
              <a:rPr lang="en-US" sz="2000" spc="0" dirty="0"/>
              <a:t>VIP Swap (cloud services)</a:t>
            </a:r>
          </a:p>
          <a:p>
            <a:pPr lvl="1"/>
            <a:r>
              <a:rPr lang="en-US" sz="2000" spc="0" dirty="0"/>
              <a:t>Easy Local Dev/Test</a:t>
            </a:r>
          </a:p>
          <a:p>
            <a:pPr lvl="1"/>
            <a:endParaRPr lang="en-US" sz="2399" spc="0" dirty="0"/>
          </a:p>
        </p:txBody>
      </p:sp>
      <p:sp>
        <p:nvSpPr>
          <p:cNvPr id="29" name="TextBox 28"/>
          <p:cNvSpPr txBox="1"/>
          <p:nvPr/>
        </p:nvSpPr>
        <p:spPr>
          <a:xfrm>
            <a:off x="4488241" y="2075629"/>
            <a:ext cx="1336197" cy="1722779"/>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sz="1866" dirty="0"/>
              <a:t>SQL Data Access Traffic Through Public Endpoint</a:t>
            </a:r>
          </a:p>
        </p:txBody>
      </p:sp>
      <p:sp>
        <p:nvSpPr>
          <p:cNvPr id="30" name="Content Placeholder 2"/>
          <p:cNvSpPr txBox="1">
            <a:spLocks/>
          </p:cNvSpPr>
          <p:nvPr/>
        </p:nvSpPr>
        <p:spPr>
          <a:xfrm>
            <a:off x="269170" y="4063960"/>
            <a:ext cx="5159444" cy="21834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Higher Latency</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Less Secure</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Management/Deployment Overhead</a:t>
            </a:r>
          </a:p>
        </p:txBody>
      </p:sp>
      <p:grpSp>
        <p:nvGrpSpPr>
          <p:cNvPr id="42" name="Group 41"/>
          <p:cNvGrpSpPr/>
          <p:nvPr/>
        </p:nvGrpSpPr>
        <p:grpSpPr>
          <a:xfrm>
            <a:off x="7759734" y="4193367"/>
            <a:ext cx="3908394" cy="2262084"/>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grpSp>
        <p:nvGrpSpPr>
          <p:cNvPr id="45" name="Group 44"/>
          <p:cNvGrpSpPr/>
          <p:nvPr/>
        </p:nvGrpSpPr>
        <p:grpSpPr>
          <a:xfrm>
            <a:off x="7759731" y="1402653"/>
            <a:ext cx="3908394" cy="2262084"/>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pic>
        <p:nvPicPr>
          <p:cNvPr id="171" name="Picture 170"/>
          <p:cNvPicPr>
            <a:picLocks noChangeAspect="1"/>
          </p:cNvPicPr>
          <p:nvPr/>
        </p:nvPicPr>
        <p:blipFill>
          <a:blip r:embed="rId4"/>
          <a:stretch>
            <a:fillRect/>
          </a:stretch>
        </p:blipFill>
        <p:spPr>
          <a:xfrm>
            <a:off x="9228827" y="5341148"/>
            <a:ext cx="581187" cy="531085"/>
          </a:xfrm>
          <a:prstGeom prst="rect">
            <a:avLst/>
          </a:prstGeom>
        </p:spPr>
      </p:pic>
      <p:sp>
        <p:nvSpPr>
          <p:cNvPr id="50" name="TextBox 49"/>
          <p:cNvSpPr txBox="1"/>
          <p:nvPr/>
        </p:nvSpPr>
        <p:spPr>
          <a:xfrm>
            <a:off x="8153495" y="3362838"/>
            <a:ext cx="2336917" cy="225575"/>
          </a:xfrm>
          <a:prstGeom prst="rect">
            <a:avLst/>
          </a:prstGeom>
          <a:noFill/>
        </p:spPr>
        <p:txBody>
          <a:bodyPr wrap="square" lIns="0" tIns="0" rIns="0" bIns="0" rtlCol="0">
            <a:spAutoFit/>
          </a:bodyPr>
          <a:lstStyle/>
          <a:p>
            <a:pPr algn="ctr"/>
            <a:r>
              <a:rPr lang="en-US" sz="1466" dirty="0">
                <a:solidFill>
                  <a:schemeClr val="bg1">
                    <a:alpha val="99000"/>
                  </a:schemeClr>
                </a:solidFill>
              </a:rPr>
              <a:t>Cloud Service or Web Site</a:t>
            </a:r>
          </a:p>
        </p:txBody>
      </p:sp>
      <p:sp>
        <p:nvSpPr>
          <p:cNvPr id="54" name="TextBox 53"/>
          <p:cNvSpPr txBox="1"/>
          <p:nvPr/>
        </p:nvSpPr>
        <p:spPr>
          <a:xfrm>
            <a:off x="10266117" y="4478372"/>
            <a:ext cx="122658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a:t>
            </a:r>
          </a:p>
        </p:txBody>
      </p:sp>
      <p:sp>
        <p:nvSpPr>
          <p:cNvPr id="56" name="TextBox 55"/>
          <p:cNvSpPr txBox="1"/>
          <p:nvPr/>
        </p:nvSpPr>
        <p:spPr>
          <a:xfrm>
            <a:off x="9669554" y="5529385"/>
            <a:ext cx="880467" cy="57426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SQL Server</a:t>
            </a:r>
          </a:p>
        </p:txBody>
      </p:sp>
      <p:sp>
        <p:nvSpPr>
          <p:cNvPr id="62" name="Freeform 34"/>
          <p:cNvSpPr>
            <a:spLocks noEditPoints="1"/>
          </p:cNvSpPr>
          <p:nvPr/>
        </p:nvSpPr>
        <p:spPr bwMode="auto">
          <a:xfrm>
            <a:off x="9360335" y="5873483"/>
            <a:ext cx="372745"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07" tIns="54854" rIns="109707" bIns="54854" numCol="1" rtlCol="0" anchor="ctr" anchorCtr="0" compatLnSpc="1">
            <a:prstTxWarp prst="textNoShape">
              <a:avLst/>
            </a:prstTxWarp>
          </a:bodyPr>
          <a:lstStyle/>
          <a:p>
            <a:pPr defTabSz="740470"/>
            <a:endParaRPr lang="en-US" sz="2533" spc="-123" dirty="0">
              <a:solidFill>
                <a:schemeClr val="tx1">
                  <a:lumMod val="50000"/>
                </a:schemeClr>
              </a:solidFill>
              <a:latin typeface="Segoe Light" pitchFamily="34" charset="0"/>
            </a:endParaRPr>
          </a:p>
        </p:txBody>
      </p:sp>
      <p:sp>
        <p:nvSpPr>
          <p:cNvPr id="64" name="TextBox 63"/>
          <p:cNvSpPr txBox="1"/>
          <p:nvPr/>
        </p:nvSpPr>
        <p:spPr>
          <a:xfrm>
            <a:off x="6225308" y="1829288"/>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65" name="Right Arrow 6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66" name="Oval 6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5" name="Right Arrow 114"/>
          <p:cNvSpPr/>
          <p:nvPr/>
        </p:nvSpPr>
        <p:spPr bwMode="auto">
          <a:xfrm>
            <a:off x="7596420" y="5406730"/>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000" dirty="0">
                <a:gradFill>
                  <a:gsLst>
                    <a:gs pos="0">
                      <a:srgbClr val="FFFFFF"/>
                    </a:gs>
                    <a:gs pos="100000">
                      <a:srgbClr val="FFFFFF"/>
                    </a:gs>
                  </a:gsLst>
                  <a:lin ang="5400000" scaled="0"/>
                </a:gradFill>
              </a:rPr>
              <a:t>2001-1433</a:t>
            </a:r>
          </a:p>
        </p:txBody>
      </p:sp>
      <p:grpSp>
        <p:nvGrpSpPr>
          <p:cNvPr id="67" name="Group 66"/>
          <p:cNvGrpSpPr/>
          <p:nvPr/>
        </p:nvGrpSpPr>
        <p:grpSpPr bwMode="black">
          <a:xfrm>
            <a:off x="6166313" y="2283715"/>
            <a:ext cx="1475368" cy="1138614"/>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41" name="TextBox 40"/>
          <p:cNvSpPr txBox="1"/>
          <p:nvPr/>
        </p:nvSpPr>
        <p:spPr>
          <a:xfrm>
            <a:off x="7282595" y="4193366"/>
            <a:ext cx="3995852" cy="861390"/>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sz="1866" dirty="0"/>
              <a:t>Secure Endpoints </a:t>
            </a:r>
            <a:br>
              <a:rPr lang="en-US" sz="1866" dirty="0"/>
            </a:br>
            <a:r>
              <a:rPr lang="en-US" sz="1866" dirty="0"/>
              <a:t>with Windows </a:t>
            </a:r>
            <a:br>
              <a:rPr lang="en-US" sz="1866" dirty="0"/>
            </a:br>
            <a:r>
              <a:rPr lang="en-US" sz="1866" dirty="0"/>
              <a:t>Server Firewall</a:t>
            </a:r>
          </a:p>
        </p:txBody>
      </p:sp>
      <p:sp>
        <p:nvSpPr>
          <p:cNvPr id="119" name="Freeform 92"/>
          <p:cNvSpPr>
            <a:spLocks noEditPoints="1"/>
          </p:cNvSpPr>
          <p:nvPr/>
        </p:nvSpPr>
        <p:spPr bwMode="black">
          <a:xfrm>
            <a:off x="8849116" y="4544249"/>
            <a:ext cx="177716" cy="24207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121867" tIns="60933" rIns="121867" bIns="60933" numCol="1" anchor="t" anchorCtr="0" compatLnSpc="1">
            <a:prstTxWarp prst="textNoShape">
              <a:avLst/>
            </a:prstTxWarp>
          </a:bodyPr>
          <a:lstStyle/>
          <a:p>
            <a:endParaRPr lang="en-US" sz="2533" dirty="0"/>
          </a:p>
        </p:txBody>
      </p:sp>
      <p:sp>
        <p:nvSpPr>
          <p:cNvPr id="168" name="TextBox 167"/>
          <p:cNvSpPr txBox="1"/>
          <p:nvPr/>
        </p:nvSpPr>
        <p:spPr>
          <a:xfrm>
            <a:off x="6314439" y="6372697"/>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169" name="Oval 168"/>
          <p:cNvSpPr/>
          <p:nvPr/>
        </p:nvSpPr>
        <p:spPr bwMode="auto">
          <a:xfrm>
            <a:off x="7049155" y="5545336"/>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70" name="Rounded Rectangle 169"/>
          <p:cNvSpPr/>
          <p:nvPr/>
        </p:nvSpPr>
        <p:spPr bwMode="auto">
          <a:xfrm rot="3637710">
            <a:off x="6432999" y="5539948"/>
            <a:ext cx="575875"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16" name="Group 115"/>
          <p:cNvGrpSpPr/>
          <p:nvPr/>
        </p:nvGrpSpPr>
        <p:grpSpPr bwMode="black">
          <a:xfrm>
            <a:off x="6212996" y="5294463"/>
            <a:ext cx="1475368" cy="1138614"/>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pic>
        <p:nvPicPr>
          <p:cNvPr id="3" name="Picture 2"/>
          <p:cNvPicPr>
            <a:picLocks noChangeAspect="1"/>
          </p:cNvPicPr>
          <p:nvPr/>
        </p:nvPicPr>
        <p:blipFill>
          <a:blip r:embed="rId5"/>
          <a:stretch>
            <a:fillRect/>
          </a:stretch>
        </p:blipFill>
        <p:spPr>
          <a:xfrm>
            <a:off x="9017782" y="2643678"/>
            <a:ext cx="776250" cy="641250"/>
          </a:xfrm>
          <a:prstGeom prst="rect">
            <a:avLst/>
          </a:prstGeom>
        </p:spPr>
      </p:pic>
      <p:pic>
        <p:nvPicPr>
          <p:cNvPr id="4" name="Picture 3"/>
          <p:cNvPicPr>
            <a:picLocks noChangeAspect="1"/>
          </p:cNvPicPr>
          <p:nvPr/>
        </p:nvPicPr>
        <p:blipFill>
          <a:blip r:embed="rId6"/>
          <a:stretch>
            <a:fillRect/>
          </a:stretch>
        </p:blipFill>
        <p:spPr>
          <a:xfrm>
            <a:off x="9705771" y="2259330"/>
            <a:ext cx="630000" cy="630000"/>
          </a:xfrm>
          <a:prstGeom prst="rect">
            <a:avLst/>
          </a:prstGeom>
        </p:spPr>
      </p:pic>
    </p:spTree>
    <p:extLst>
      <p:ext uri="{BB962C8B-B14F-4D97-AF65-F5344CB8AC3E}">
        <p14:creationId xmlns:p14="http://schemas.microsoft.com/office/powerpoint/2010/main" val="4268719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Connecting Cloud Services with VNET</a:t>
            </a:r>
          </a:p>
        </p:txBody>
      </p:sp>
      <p:sp>
        <p:nvSpPr>
          <p:cNvPr id="34" name="Content Placeholder 2"/>
          <p:cNvSpPr>
            <a:spLocks noGrp="1"/>
          </p:cNvSpPr>
          <p:nvPr>
            <p:ph type="body" sz="quarter" idx="4294967295"/>
          </p:nvPr>
        </p:nvSpPr>
        <p:spPr>
          <a:xfrm>
            <a:off x="265176" y="1426464"/>
            <a:ext cx="11149013" cy="2092858"/>
          </a:xfrm>
        </p:spPr>
        <p:txBody>
          <a:bodyPr/>
          <a:lstStyle/>
          <a:p>
            <a:pPr marL="0" indent="0">
              <a:buNone/>
            </a:pPr>
            <a:r>
              <a:rPr lang="en-US" sz="4000" dirty="0">
                <a:solidFill>
                  <a:schemeClr val="tx2">
                    <a:alpha val="99000"/>
                  </a:schemeClr>
                </a:solidFill>
              </a:rPr>
              <a:t>Strengths</a:t>
            </a:r>
          </a:p>
          <a:p>
            <a:pPr lvl="1"/>
            <a:r>
              <a:rPr lang="en-US" sz="2000" dirty="0"/>
              <a:t>Protect VMs from the open Internet</a:t>
            </a:r>
          </a:p>
          <a:p>
            <a:pPr lvl="1"/>
            <a:r>
              <a:rPr lang="en-US" sz="2000" dirty="0"/>
              <a:t>Lower Latency</a:t>
            </a:r>
          </a:p>
          <a:p>
            <a:pPr lvl="1"/>
            <a:r>
              <a:rPr lang="en-US" sz="2000" dirty="0"/>
              <a:t>VIP Swap (web / worker roles)</a:t>
            </a:r>
          </a:p>
          <a:p>
            <a:pPr lvl="1"/>
            <a:r>
              <a:rPr lang="en-US" sz="2000" dirty="0"/>
              <a:t>Advanced Connectivity Requirements</a:t>
            </a:r>
          </a:p>
        </p:txBody>
      </p:sp>
      <p:sp>
        <p:nvSpPr>
          <p:cNvPr id="40" name="Content Placeholder 2"/>
          <p:cNvSpPr txBox="1">
            <a:spLocks/>
          </p:cNvSpPr>
          <p:nvPr/>
        </p:nvSpPr>
        <p:spPr>
          <a:xfrm>
            <a:off x="265176" y="3803904"/>
            <a:ext cx="5087747" cy="278821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VNET Complexity</a:t>
            </a:r>
          </a:p>
          <a:p>
            <a:pPr marL="572501" lvl="1" indent="-236468" defTabSz="914064">
              <a:buFont typeface="Arial" pitchFamily="34" charset="0"/>
              <a:buChar char="•"/>
            </a:pPr>
            <a:r>
              <a:rPr lang="en-US" sz="2000" b="1" dirty="0" smtClean="0">
                <a:gradFill>
                  <a:gsLst>
                    <a:gs pos="1250">
                      <a:schemeClr val="tx1"/>
                    </a:gs>
                    <a:gs pos="100000">
                      <a:schemeClr val="tx1"/>
                    </a:gs>
                  </a:gsLst>
                  <a:lin ang="5400000" scaled="0"/>
                </a:gradFill>
              </a:rPr>
              <a:t>Windows </a:t>
            </a:r>
            <a:r>
              <a:rPr lang="en-US" sz="2000" b="1" dirty="0">
                <a:gradFill>
                  <a:gsLst>
                    <a:gs pos="1250">
                      <a:schemeClr val="tx1"/>
                    </a:gs>
                    <a:gs pos="100000">
                      <a:schemeClr val="tx1"/>
                    </a:gs>
                  </a:gsLst>
                  <a:lin ang="5400000" scaled="0"/>
                </a:gradFill>
              </a:rPr>
              <a:t>Azure Provided DNS does  not span  cloud services</a:t>
            </a:r>
          </a:p>
        </p:txBody>
      </p:sp>
      <p:sp>
        <p:nvSpPr>
          <p:cNvPr id="46" name="Freeform 6"/>
          <p:cNvSpPr>
            <a:spLocks/>
          </p:cNvSpPr>
          <p:nvPr/>
        </p:nvSpPr>
        <p:spPr bwMode="auto">
          <a:xfrm>
            <a:off x="8869368" y="4193367"/>
            <a:ext cx="2793500" cy="1434054"/>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7754474" y="4835392"/>
            <a:ext cx="3169307" cy="1620059"/>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grpSp>
        <p:nvGrpSpPr>
          <p:cNvPr id="48" name="Group 47"/>
          <p:cNvGrpSpPr/>
          <p:nvPr/>
        </p:nvGrpSpPr>
        <p:grpSpPr>
          <a:xfrm>
            <a:off x="7759731" y="1402653"/>
            <a:ext cx="3908394" cy="2262084"/>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sp>
        <p:nvSpPr>
          <p:cNvPr id="51" name="TextBox 50"/>
          <p:cNvSpPr txBox="1"/>
          <p:nvPr/>
        </p:nvSpPr>
        <p:spPr>
          <a:xfrm>
            <a:off x="8724742" y="3866037"/>
            <a:ext cx="1163349" cy="451149"/>
          </a:xfrm>
          <a:prstGeom prst="rect">
            <a:avLst/>
          </a:prstGeom>
          <a:noFill/>
        </p:spPr>
        <p:txBody>
          <a:bodyPr wrap="square" lIns="0" tIns="0" rIns="0" bIns="0" rtlCol="0">
            <a:spAutoFit/>
          </a:bodyPr>
          <a:lstStyle/>
          <a:p>
            <a:pPr algn="ctr"/>
            <a:r>
              <a:rPr lang="en-US" sz="1466" dirty="0">
                <a:solidFill>
                  <a:schemeClr val="tx2">
                    <a:alpha val="99000"/>
                  </a:schemeClr>
                </a:solidFill>
              </a:rPr>
              <a:t>Direct Access </a:t>
            </a:r>
            <a:br>
              <a:rPr lang="en-US" sz="1466" dirty="0">
                <a:solidFill>
                  <a:schemeClr val="tx2">
                    <a:alpha val="99000"/>
                  </a:schemeClr>
                </a:solidFill>
              </a:rPr>
            </a:br>
            <a:r>
              <a:rPr lang="en-US" sz="1466" dirty="0">
                <a:solidFill>
                  <a:schemeClr val="tx2">
                    <a:alpha val="99000"/>
                  </a:schemeClr>
                </a:solidFill>
              </a:rPr>
              <a:t>via VNET</a:t>
            </a:r>
          </a:p>
        </p:txBody>
      </p:sp>
      <p:sp>
        <p:nvSpPr>
          <p:cNvPr id="52" name="TextBox 51"/>
          <p:cNvSpPr txBox="1"/>
          <p:nvPr/>
        </p:nvSpPr>
        <p:spPr>
          <a:xfrm>
            <a:off x="9422866" y="2316385"/>
            <a:ext cx="1382084" cy="410241"/>
          </a:xfrm>
          <a:prstGeom prst="rect">
            <a:avLst/>
          </a:prstGeom>
          <a:noFill/>
        </p:spPr>
        <p:txBody>
          <a:bodyPr wrap="square" lIns="0" tIns="0" rIns="0" bIns="0" rtlCol="0">
            <a:spAutoFit/>
          </a:bodyPr>
          <a:lstStyle/>
          <a:p>
            <a:pPr algn="ctr"/>
            <a:r>
              <a:rPr lang="en-US" sz="1333" b="1" dirty="0">
                <a:solidFill>
                  <a:schemeClr val="bg1">
                    <a:alpha val="99000"/>
                  </a:schemeClr>
                </a:solidFill>
              </a:rPr>
              <a:t>AppSubnet </a:t>
            </a:r>
          </a:p>
          <a:p>
            <a:pPr algn="ctr"/>
            <a:r>
              <a:rPr lang="en-US" sz="1333" b="1" dirty="0">
                <a:solidFill>
                  <a:schemeClr val="bg1">
                    <a:alpha val="99000"/>
                  </a:schemeClr>
                </a:solidFill>
              </a:rPr>
              <a:t>(10.0.0.0/16)</a:t>
            </a:r>
          </a:p>
        </p:txBody>
      </p:sp>
      <p:sp>
        <p:nvSpPr>
          <p:cNvPr id="53" name="TextBox 52"/>
          <p:cNvSpPr txBox="1"/>
          <p:nvPr/>
        </p:nvSpPr>
        <p:spPr>
          <a:xfrm>
            <a:off x="9458520" y="4997182"/>
            <a:ext cx="1275590" cy="410241"/>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3" dirty="0">
                <a:solidFill>
                  <a:schemeClr val="bg1">
                    <a:alpha val="99000"/>
                  </a:schemeClr>
                </a:solidFill>
              </a:rPr>
              <a:t>SQLSubnet </a:t>
            </a:r>
          </a:p>
          <a:p>
            <a:r>
              <a:rPr lang="en-US" sz="1333" dirty="0">
                <a:solidFill>
                  <a:schemeClr val="bg1">
                    <a:alpha val="99000"/>
                  </a:schemeClr>
                </a:solidFill>
              </a:rPr>
              <a:t>(10.1.0.0/16)</a:t>
            </a:r>
          </a:p>
        </p:txBody>
      </p:sp>
      <p:sp>
        <p:nvSpPr>
          <p:cNvPr id="54" name="TextBox 53"/>
          <p:cNvSpPr txBox="1"/>
          <p:nvPr/>
        </p:nvSpPr>
        <p:spPr>
          <a:xfrm>
            <a:off x="6225308" y="3480862"/>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55" name="Right Arrow 5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56" name="Oval 5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57" name="Group 56"/>
          <p:cNvGrpSpPr/>
          <p:nvPr/>
        </p:nvGrpSpPr>
        <p:grpSpPr bwMode="black">
          <a:xfrm>
            <a:off x="6155712" y="2280065"/>
            <a:ext cx="1475368" cy="1138614"/>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107" name="TextBox 106"/>
          <p:cNvSpPr txBox="1"/>
          <p:nvPr/>
        </p:nvSpPr>
        <p:spPr>
          <a:xfrm>
            <a:off x="8608029" y="3389041"/>
            <a:ext cx="1847036" cy="225574"/>
          </a:xfrm>
          <a:prstGeom prst="rect">
            <a:avLst/>
          </a:prstGeom>
          <a:noFill/>
        </p:spPr>
        <p:txBody>
          <a:bodyPr wrap="square" lIns="0" tIns="0" rIns="0" bIns="0" rtlCol="0">
            <a:spAutoFit/>
          </a:bodyPr>
          <a:lstStyle/>
          <a:p>
            <a:pPr algn="ctr"/>
            <a:r>
              <a:rPr lang="en-US" sz="1466" dirty="0">
                <a:solidFill>
                  <a:schemeClr val="bg1">
                    <a:alpha val="99000"/>
                  </a:schemeClr>
                </a:solidFill>
              </a:rPr>
              <a:t>Web or Worker</a:t>
            </a:r>
          </a:p>
        </p:txBody>
      </p:sp>
      <p:sp>
        <p:nvSpPr>
          <p:cNvPr id="110" name="TextBox 109"/>
          <p:cNvSpPr txBox="1"/>
          <p:nvPr/>
        </p:nvSpPr>
        <p:spPr>
          <a:xfrm>
            <a:off x="10504185" y="1669872"/>
            <a:ext cx="1025866"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Service1</a:t>
            </a:r>
          </a:p>
        </p:txBody>
      </p:sp>
      <p:sp>
        <p:nvSpPr>
          <p:cNvPr id="111" name="TextBox 110"/>
          <p:cNvSpPr txBox="1"/>
          <p:nvPr/>
        </p:nvSpPr>
        <p:spPr>
          <a:xfrm>
            <a:off x="10266117" y="4478372"/>
            <a:ext cx="118931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2</a:t>
            </a:r>
          </a:p>
        </p:txBody>
      </p:sp>
      <p:sp>
        <p:nvSpPr>
          <p:cNvPr id="113" name="TextBox 112"/>
          <p:cNvSpPr txBox="1"/>
          <p:nvPr/>
        </p:nvSpPr>
        <p:spPr>
          <a:xfrm>
            <a:off x="8826174" y="5315262"/>
            <a:ext cx="472582" cy="28713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AD</a:t>
            </a:r>
          </a:p>
        </p:txBody>
      </p:sp>
      <p:cxnSp>
        <p:nvCxnSpPr>
          <p:cNvPr id="140" name="Straight Arrow Connector 139"/>
          <p:cNvCxnSpPr/>
          <p:nvPr/>
        </p:nvCxnSpPr>
        <p:spPr>
          <a:xfrm>
            <a:off x="9860923" y="3650750"/>
            <a:ext cx="0" cy="851783"/>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566677" y="6018313"/>
            <a:ext cx="1265286" cy="22557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466" dirty="0"/>
              <a:t>SQL Mirror</a:t>
            </a:r>
          </a:p>
        </p:txBody>
      </p:sp>
      <p:sp>
        <p:nvSpPr>
          <p:cNvPr id="150" name="TextBox 149"/>
          <p:cNvSpPr txBox="1"/>
          <p:nvPr/>
        </p:nvSpPr>
        <p:spPr>
          <a:xfrm>
            <a:off x="7629276" y="5673846"/>
            <a:ext cx="1258786" cy="409343"/>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0" dirty="0">
                <a:solidFill>
                  <a:schemeClr val="bg1">
                    <a:alpha val="99000"/>
                  </a:schemeClr>
                </a:solidFill>
              </a:rPr>
              <a:t>AD Subnet</a:t>
            </a:r>
          </a:p>
          <a:p>
            <a:r>
              <a:rPr lang="en-US" sz="1330" dirty="0">
                <a:solidFill>
                  <a:schemeClr val="bg1">
                    <a:alpha val="99000"/>
                  </a:schemeClr>
                </a:solidFill>
              </a:rPr>
              <a:t>(10.2.0.0/16)</a:t>
            </a:r>
          </a:p>
        </p:txBody>
      </p:sp>
      <p:sp>
        <p:nvSpPr>
          <p:cNvPr id="152" name="Rectangle 151"/>
          <p:cNvSpPr/>
          <p:nvPr/>
        </p:nvSpPr>
        <p:spPr>
          <a:xfrm>
            <a:off x="7786972" y="1454656"/>
            <a:ext cx="2026444" cy="338520"/>
          </a:xfrm>
          <a:prstGeom prst="rect">
            <a:avLst/>
          </a:prstGeom>
        </p:spPr>
        <p:txBody>
          <a:bodyPr wrap="none" lIns="91404" tIns="45703" rIns="91404" bIns="45703">
            <a:spAutoFit/>
          </a:bodyPr>
          <a:lstStyle/>
          <a:p>
            <a:r>
              <a:rPr lang="en-US" sz="1600" b="1" spc="-100" dirty="0">
                <a:ln w="3175">
                  <a:noFill/>
                </a:ln>
                <a:solidFill>
                  <a:schemeClr val="accent4">
                    <a:alpha val="99000"/>
                  </a:schemeClr>
                </a:solidFill>
                <a:latin typeface="Segoe UI Light" pitchFamily="34" charset="0"/>
                <a:cs typeface="Arial" charset="0"/>
              </a:rPr>
              <a:t>ContosoVNet (10.0.0.0/8)</a:t>
            </a:r>
          </a:p>
        </p:txBody>
      </p:sp>
      <p:sp>
        <p:nvSpPr>
          <p:cNvPr id="3" name="Rectangle 2"/>
          <p:cNvSpPr/>
          <p:nvPr/>
        </p:nvSpPr>
        <p:spPr bwMode="auto">
          <a:xfrm>
            <a:off x="7631082" y="1282291"/>
            <a:ext cx="4245210" cy="5333913"/>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8190" fontAlgn="base">
              <a:spcBef>
                <a:spcPct val="0"/>
              </a:spcBef>
              <a:spcAft>
                <a:spcPct val="0"/>
              </a:spcAft>
            </a:pPr>
            <a:endParaRPr lang="en-US" sz="2933"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4"/>
          <a:stretch>
            <a:fillRect/>
          </a:stretch>
        </p:blipFill>
        <p:spPr>
          <a:xfrm>
            <a:off x="8871816" y="2771879"/>
            <a:ext cx="630000" cy="630000"/>
          </a:xfrm>
          <a:prstGeom prst="rect">
            <a:avLst/>
          </a:prstGeom>
        </p:spPr>
      </p:pic>
      <p:pic>
        <p:nvPicPr>
          <p:cNvPr id="5" name="Picture 4"/>
          <p:cNvPicPr>
            <a:picLocks noChangeAspect="1"/>
          </p:cNvPicPr>
          <p:nvPr/>
        </p:nvPicPr>
        <p:blipFill>
          <a:blip r:embed="rId5"/>
          <a:stretch>
            <a:fillRect/>
          </a:stretch>
        </p:blipFill>
        <p:spPr>
          <a:xfrm>
            <a:off x="9577291" y="2799895"/>
            <a:ext cx="652500" cy="596250"/>
          </a:xfrm>
          <a:prstGeom prst="rect">
            <a:avLst/>
          </a:prstGeom>
        </p:spPr>
      </p:pic>
      <p:pic>
        <p:nvPicPr>
          <p:cNvPr id="151" name="Picture 150"/>
          <p:cNvPicPr>
            <a:picLocks noChangeAspect="1"/>
          </p:cNvPicPr>
          <p:nvPr/>
        </p:nvPicPr>
        <p:blipFill>
          <a:blip r:embed="rId5"/>
          <a:stretch>
            <a:fillRect/>
          </a:stretch>
        </p:blipFill>
        <p:spPr>
          <a:xfrm>
            <a:off x="8752672" y="5621898"/>
            <a:ext cx="652500" cy="596250"/>
          </a:xfrm>
          <a:prstGeom prst="rect">
            <a:avLst/>
          </a:prstGeom>
        </p:spPr>
      </p:pic>
      <p:grpSp>
        <p:nvGrpSpPr>
          <p:cNvPr id="116" name="Group 115"/>
          <p:cNvGrpSpPr/>
          <p:nvPr/>
        </p:nvGrpSpPr>
        <p:grpSpPr>
          <a:xfrm>
            <a:off x="8976362" y="5966580"/>
            <a:ext cx="619477" cy="443522"/>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5"/>
          <a:stretch>
            <a:fillRect/>
          </a:stretch>
        </p:blipFill>
        <p:spPr>
          <a:xfrm>
            <a:off x="10148582" y="5440396"/>
            <a:ext cx="652500" cy="596250"/>
          </a:xfrm>
          <a:prstGeom prst="rect">
            <a:avLst/>
          </a:prstGeom>
        </p:spPr>
      </p:pic>
      <p:pic>
        <p:nvPicPr>
          <p:cNvPr id="154" name="Picture 153"/>
          <p:cNvPicPr>
            <a:picLocks noChangeAspect="1"/>
          </p:cNvPicPr>
          <p:nvPr/>
        </p:nvPicPr>
        <p:blipFill>
          <a:blip r:embed="rId5"/>
          <a:stretch>
            <a:fillRect/>
          </a:stretch>
        </p:blipFill>
        <p:spPr>
          <a:xfrm>
            <a:off x="9445641" y="5444715"/>
            <a:ext cx="652500" cy="596250"/>
          </a:xfrm>
          <a:prstGeom prst="rect">
            <a:avLst/>
          </a:prstGeom>
        </p:spPr>
      </p:pic>
    </p:spTree>
    <p:extLst>
      <p:ext uri="{BB962C8B-B14F-4D97-AF65-F5344CB8AC3E}">
        <p14:creationId xmlns:p14="http://schemas.microsoft.com/office/powerpoint/2010/main" val="3205698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3410044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14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2228683"/>
            <a:ext cx="6945312" cy="1569638"/>
          </a:xfrm>
        </p:spPr>
        <p:txBody>
          <a:bodyPr/>
          <a:lstStyle/>
          <a:p>
            <a:pPr>
              <a:spcAft>
                <a:spcPts val="1200"/>
              </a:spcAft>
              <a:buSzPct val="80000"/>
            </a:pPr>
            <a:r>
              <a:rPr lang="en-US" sz="4000" dirty="0">
                <a:solidFill>
                  <a:schemeClr val="tx1"/>
                </a:solidFill>
              </a:rPr>
              <a:t>Application Migration</a:t>
            </a:r>
          </a:p>
          <a:p>
            <a:pPr>
              <a:spcAft>
                <a:spcPts val="1200"/>
              </a:spcAft>
              <a:buSzPct val="80000"/>
            </a:pPr>
            <a:r>
              <a:rPr lang="en-US" sz="4000" dirty="0" smtClean="0">
                <a:solidFill>
                  <a:schemeClr val="tx1"/>
                </a:solidFill>
              </a:rPr>
              <a:t>Connecting </a:t>
            </a:r>
            <a:r>
              <a:rPr lang="en-US" sz="4000" dirty="0" err="1">
                <a:solidFill>
                  <a:schemeClr val="tx1"/>
                </a:solidFill>
              </a:rPr>
              <a:t>IaaS</a:t>
            </a:r>
            <a:r>
              <a:rPr lang="en-US" sz="4000" dirty="0">
                <a:solidFill>
                  <a:schemeClr val="tx1"/>
                </a:solidFill>
              </a:rPr>
              <a:t> and </a:t>
            </a:r>
            <a:r>
              <a:rPr lang="en-US" sz="4000" dirty="0" err="1">
                <a:solidFill>
                  <a:schemeClr val="tx1"/>
                </a:solidFill>
              </a:rPr>
              <a:t>PaaS</a:t>
            </a:r>
            <a:endParaRPr lang="en-US" sz="4000" dirty="0">
              <a:solidFill>
                <a:schemeClr val="tx1"/>
              </a:solidFill>
            </a:endParaRPr>
          </a:p>
        </p:txBody>
      </p:sp>
    </p:spTree>
    <p:extLst>
      <p:ext uri="{BB962C8B-B14F-4D97-AF65-F5344CB8AC3E}">
        <p14:creationId xmlns:p14="http://schemas.microsoft.com/office/powerpoint/2010/main" val="7202391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Migration</a:t>
            </a:r>
          </a:p>
        </p:txBody>
      </p:sp>
    </p:spTree>
    <p:extLst>
      <p:ext uri="{BB962C8B-B14F-4D97-AF65-F5344CB8AC3E}">
        <p14:creationId xmlns:p14="http://schemas.microsoft.com/office/powerpoint/2010/main" val="15089305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Migration Approaches</a:t>
            </a:r>
            <a:endParaRPr lang="en-US" sz="5400" dirty="0"/>
          </a:p>
        </p:txBody>
      </p:sp>
      <p:sp>
        <p:nvSpPr>
          <p:cNvPr id="3" name="Text Placeholder 2"/>
          <p:cNvSpPr>
            <a:spLocks noGrp="1"/>
          </p:cNvSpPr>
          <p:nvPr>
            <p:ph type="body" sz="quarter" idx="4294967295"/>
          </p:nvPr>
        </p:nvSpPr>
        <p:spPr>
          <a:xfrm>
            <a:off x="269170" y="1437409"/>
            <a:ext cx="10815638" cy="4419649"/>
          </a:xfrm>
        </p:spPr>
        <p:txBody>
          <a:bodyPr/>
          <a:lstStyle/>
          <a:p>
            <a:pPr marL="0" indent="0">
              <a:lnSpc>
                <a:spcPct val="100000"/>
              </a:lnSpc>
              <a:buNone/>
            </a:pPr>
            <a:r>
              <a:rPr lang="en-US" sz="4000" dirty="0">
                <a:solidFill>
                  <a:schemeClr val="tx2"/>
                </a:solidFill>
              </a:rPr>
              <a:t>Build Virtual Machine in the Cloud</a:t>
            </a:r>
          </a:p>
          <a:p>
            <a:pPr marL="345282" lvl="1" indent="-342900" defTabSz="685835">
              <a:lnSpc>
                <a:spcPct val="120000"/>
              </a:lnSpc>
              <a:spcBef>
                <a:spcPts val="0"/>
              </a:spcBef>
              <a:buSzPct val="80000"/>
            </a:pPr>
            <a:r>
              <a:rPr lang="en-US" sz="2000" spc="-38" dirty="0">
                <a:solidFill>
                  <a:schemeClr val="tx1">
                    <a:alpha val="99000"/>
                  </a:schemeClr>
                </a:solidFill>
              </a:rPr>
              <a:t>Lowers upload time and dependency risk</a:t>
            </a:r>
          </a:p>
          <a:p>
            <a:pPr marL="345282" lvl="1" indent="-342900" defTabSz="685835">
              <a:lnSpc>
                <a:spcPct val="120000"/>
              </a:lnSpc>
              <a:spcBef>
                <a:spcPts val="0"/>
              </a:spcBef>
              <a:buSzPct val="80000"/>
            </a:pPr>
            <a:r>
              <a:rPr lang="en-US" sz="2000" spc="-38" dirty="0">
                <a:solidFill>
                  <a:schemeClr val="tx1">
                    <a:alpha val="99000"/>
                  </a:schemeClr>
                </a:solidFill>
              </a:rPr>
              <a:t>Requires upload and installation of application and data </a:t>
            </a:r>
          </a:p>
          <a:p>
            <a:pPr>
              <a:lnSpc>
                <a:spcPct val="100000"/>
              </a:lnSpc>
            </a:pPr>
            <a:endParaRPr lang="en-US" sz="2800" dirty="0">
              <a:solidFill>
                <a:schemeClr val="tx1"/>
              </a:solidFill>
            </a:endParaRPr>
          </a:p>
          <a:p>
            <a:pPr marL="0" indent="0">
              <a:lnSpc>
                <a:spcPct val="100000"/>
              </a:lnSpc>
              <a:buNone/>
            </a:pPr>
            <a:r>
              <a:rPr lang="en-US" sz="4000" dirty="0">
                <a:solidFill>
                  <a:schemeClr val="tx2"/>
                </a:solidFill>
              </a:rPr>
              <a:t>Migrating an Existing Virtual Machine</a:t>
            </a:r>
          </a:p>
          <a:p>
            <a:pPr marL="345282" lvl="1" indent="-342900" defTabSz="685835">
              <a:lnSpc>
                <a:spcPct val="120000"/>
              </a:lnSpc>
              <a:spcBef>
                <a:spcPts val="0"/>
              </a:spcBef>
              <a:buSzPct val="80000"/>
            </a:pPr>
            <a:r>
              <a:rPr lang="en-US" sz="2000" spc="-38" dirty="0">
                <a:solidFill>
                  <a:schemeClr val="tx1">
                    <a:alpha val="99000"/>
                  </a:schemeClr>
                </a:solidFill>
              </a:rPr>
              <a:t>Application, Configuration and Data in an installed Working State </a:t>
            </a:r>
          </a:p>
          <a:p>
            <a:pPr marL="345282" lvl="1" indent="-342900" defTabSz="685835">
              <a:lnSpc>
                <a:spcPct val="120000"/>
              </a:lnSpc>
              <a:spcBef>
                <a:spcPts val="0"/>
              </a:spcBef>
              <a:buSzPct val="80000"/>
            </a:pPr>
            <a:r>
              <a:rPr lang="en-US" sz="2000" spc="-38" dirty="0">
                <a:solidFill>
                  <a:schemeClr val="tx1">
                    <a:alpha val="99000"/>
                  </a:schemeClr>
                </a:solidFill>
              </a:rPr>
              <a:t>Requires uploading a large amount of data and a higher risk of drivers or other hardware dependencies on VM not available in the cloud</a:t>
            </a:r>
          </a:p>
          <a:p>
            <a:pPr>
              <a:lnSpc>
                <a:spcPct val="100000"/>
              </a:lnSpc>
            </a:pPr>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Multi-VM Application</a:t>
            </a:r>
            <a:endParaRPr lang="en-US" sz="5400" dirty="0"/>
          </a:p>
        </p:txBody>
      </p:sp>
      <p:sp>
        <p:nvSpPr>
          <p:cNvPr id="32" name="Text Placeholder 21"/>
          <p:cNvSpPr>
            <a:spLocks noGrp="1"/>
          </p:cNvSpPr>
          <p:nvPr>
            <p:ph type="body" sz="quarter" idx="4294967295"/>
          </p:nvPr>
        </p:nvSpPr>
        <p:spPr>
          <a:xfrm>
            <a:off x="269170" y="1390014"/>
            <a:ext cx="10533063" cy="1415750"/>
          </a:xfrm>
        </p:spPr>
        <p:txBody>
          <a:bodyPr/>
          <a:lstStyle/>
          <a:p>
            <a:pPr marL="0" indent="0">
              <a:lnSpc>
                <a:spcPct val="100000"/>
              </a:lnSpc>
              <a:buNone/>
            </a:pPr>
            <a:r>
              <a:rPr lang="en-US" sz="4000" dirty="0">
                <a:solidFill>
                  <a:schemeClr val="tx2"/>
                </a:solidFill>
              </a:rPr>
              <a:t>Cloud Service Acts as a Networking Boundary</a:t>
            </a:r>
          </a:p>
          <a:p>
            <a:pPr marL="345282" lvl="1" indent="-342900" defTabSz="685835">
              <a:lnSpc>
                <a:spcPct val="100000"/>
              </a:lnSpc>
              <a:spcBef>
                <a:spcPts val="0"/>
              </a:spcBef>
              <a:buSzPct val="80000"/>
            </a:pPr>
            <a:r>
              <a:rPr lang="en-US" sz="2000" spc="-38" dirty="0">
                <a:solidFill>
                  <a:schemeClr val="tx1">
                    <a:alpha val="99000"/>
                  </a:schemeClr>
                </a:solidFill>
              </a:rPr>
              <a:t>All VMs in the same service can communicate directly</a:t>
            </a:r>
          </a:p>
          <a:p>
            <a:pPr marL="345282" lvl="1" indent="-342900" defTabSz="685835">
              <a:lnSpc>
                <a:spcPct val="100000"/>
              </a:lnSpc>
              <a:spcBef>
                <a:spcPts val="0"/>
              </a:spcBef>
              <a:buSzPct val="80000"/>
            </a:pPr>
            <a:r>
              <a:rPr lang="en-US" sz="2000" spc="-38" dirty="0">
                <a:solidFill>
                  <a:schemeClr val="tx1">
                    <a:alpha val="99000"/>
                  </a:schemeClr>
                </a:solidFill>
              </a:rPr>
              <a:t>Name resolution between VMs is automatic with Windows Azure provided DNS</a:t>
            </a:r>
          </a:p>
        </p:txBody>
      </p:sp>
      <p:sp>
        <p:nvSpPr>
          <p:cNvPr id="4" name="Rectangle 3"/>
          <p:cNvSpPr/>
          <p:nvPr/>
        </p:nvSpPr>
        <p:spPr bwMode="auto">
          <a:xfrm>
            <a:off x="2141536" y="3512951"/>
            <a:ext cx="7176978" cy="309204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2245898" y="3614879"/>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2285914" y="4212669"/>
            <a:ext cx="6655980" cy="2334227"/>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2477971" y="4637228"/>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7297684" y="456569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4858099" y="4770608"/>
            <a:ext cx="1374588"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6" name="TextBox 35"/>
          <p:cNvSpPr txBox="1"/>
          <p:nvPr/>
        </p:nvSpPr>
        <p:spPr>
          <a:xfrm>
            <a:off x="6243884" y="58403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4386936" y="5586351"/>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5764656" y="5577986"/>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4626353" y="3088983"/>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1" name="Freeform 27"/>
          <p:cNvSpPr>
            <a:spLocks noChangeAspect="1" noEditPoints="1"/>
          </p:cNvSpPr>
          <p:nvPr/>
        </p:nvSpPr>
        <p:spPr bwMode="black">
          <a:xfrm>
            <a:off x="5443472" y="2953285"/>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2" name="Freeform 27"/>
          <p:cNvSpPr>
            <a:spLocks noChangeAspect="1" noEditPoints="1"/>
          </p:cNvSpPr>
          <p:nvPr/>
        </p:nvSpPr>
        <p:spPr bwMode="black">
          <a:xfrm>
            <a:off x="6163819" y="3078350"/>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95" name="Rectangle 94"/>
          <p:cNvSpPr/>
          <p:nvPr/>
        </p:nvSpPr>
        <p:spPr>
          <a:xfrm>
            <a:off x="6016879" y="365161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5655394" y="3249305"/>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775616" y="3350737"/>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5018084" y="3350737"/>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4692716" y="4084882"/>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46745" y="4053613"/>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black">
          <a:xfrm>
            <a:off x="5194675" y="3561556"/>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pic>
        <p:nvPicPr>
          <p:cNvPr id="3" name="Picture 2"/>
          <p:cNvPicPr>
            <a:picLocks noChangeAspect="1"/>
          </p:cNvPicPr>
          <p:nvPr/>
        </p:nvPicPr>
        <p:blipFill>
          <a:blip r:embed="rId3"/>
          <a:stretch>
            <a:fillRect/>
          </a:stretch>
        </p:blipFill>
        <p:spPr>
          <a:xfrm>
            <a:off x="4150360" y="4655084"/>
            <a:ext cx="652500" cy="596250"/>
          </a:xfrm>
          <a:prstGeom prst="rect">
            <a:avLst/>
          </a:prstGeom>
        </p:spPr>
      </p:pic>
      <p:pic>
        <p:nvPicPr>
          <p:cNvPr id="7" name="Picture 6"/>
          <p:cNvPicPr>
            <a:picLocks noChangeAspect="1"/>
          </p:cNvPicPr>
          <p:nvPr/>
        </p:nvPicPr>
        <p:blipFill>
          <a:blip r:embed="rId3"/>
          <a:stretch>
            <a:fillRect/>
          </a:stretch>
        </p:blipFill>
        <p:spPr>
          <a:xfrm>
            <a:off x="6377065" y="4675239"/>
            <a:ext cx="652500" cy="596250"/>
          </a:xfrm>
          <a:prstGeom prst="rect">
            <a:avLst/>
          </a:prstGeom>
        </p:spPr>
      </p:pic>
      <p:pic>
        <p:nvPicPr>
          <p:cNvPr id="10" name="Picture 9"/>
          <p:cNvPicPr>
            <a:picLocks noChangeAspect="1"/>
          </p:cNvPicPr>
          <p:nvPr/>
        </p:nvPicPr>
        <p:blipFill>
          <a:blip r:embed="rId3"/>
          <a:stretch>
            <a:fillRect/>
          </a:stretch>
        </p:blipFill>
        <p:spPr>
          <a:xfrm>
            <a:off x="5228169" y="5846828"/>
            <a:ext cx="652500" cy="596250"/>
          </a:xfrm>
          <a:prstGeom prst="rect">
            <a:avLst/>
          </a:prstGeom>
        </p:spPr>
      </p:pic>
    </p:spTree>
    <p:extLst>
      <p:ext uri="{BB962C8B-B14F-4D97-AF65-F5344CB8AC3E}">
        <p14:creationId xmlns:p14="http://schemas.microsoft.com/office/powerpoint/2010/main" val="36270932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Virtual Machine Migration</a:t>
            </a:r>
            <a:endParaRPr lang="en-US" sz="5400" dirty="0"/>
          </a:p>
        </p:txBody>
      </p:sp>
      <p:sp>
        <p:nvSpPr>
          <p:cNvPr id="5" name="Text Placeholder 4"/>
          <p:cNvSpPr>
            <a:spLocks noGrp="1"/>
          </p:cNvSpPr>
          <p:nvPr>
            <p:ph type="body" sz="quarter" idx="4294967295"/>
          </p:nvPr>
        </p:nvSpPr>
        <p:spPr>
          <a:xfrm>
            <a:off x="269170" y="1427018"/>
            <a:ext cx="11149013" cy="3877258"/>
          </a:xfrm>
        </p:spPr>
        <p:txBody>
          <a:bodyPr/>
          <a:lstStyle/>
          <a:p>
            <a:pPr marL="0" indent="0" defTabSz="914064">
              <a:lnSpc>
                <a:spcPct val="100000"/>
              </a:lnSpc>
              <a:spcBef>
                <a:spcPct val="20000"/>
              </a:spcBef>
              <a:spcAft>
                <a:spcPts val="0"/>
              </a:spcAft>
              <a:buSzPct val="90000"/>
              <a:buNone/>
            </a:pPr>
            <a:r>
              <a:rPr lang="en-US" spc="0" dirty="0">
                <a:solidFill>
                  <a:schemeClr val="tx2"/>
                </a:solidFill>
                <a:latin typeface="+mj-lt"/>
              </a:rPr>
              <a:t>Windows Azure Supports VHD File Format</a:t>
            </a:r>
          </a:p>
          <a:p>
            <a:r>
              <a:rPr lang="en-US" sz="2000" spc="-38" dirty="0">
                <a:solidFill>
                  <a:schemeClr val="tx1">
                    <a:alpha val="99000"/>
                  </a:schemeClr>
                </a:solidFill>
                <a:latin typeface="+mn-lt"/>
              </a:rPr>
              <a:t>Other formats will have to be converted or migrated before upload</a:t>
            </a:r>
          </a:p>
          <a:p>
            <a:pPr marL="0" indent="0">
              <a:lnSpc>
                <a:spcPct val="100000"/>
              </a:lnSpc>
              <a:buNone/>
            </a:pPr>
            <a:r>
              <a:rPr lang="en-US" dirty="0">
                <a:solidFill>
                  <a:schemeClr val="tx2"/>
                </a:solidFill>
              </a:rPr>
              <a:t>Upload Existing VHDs using </a:t>
            </a:r>
            <a:r>
              <a:rPr lang="en-US" dirty="0" smtClean="0">
                <a:solidFill>
                  <a:schemeClr val="tx2"/>
                </a:solidFill>
              </a:rPr>
              <a:t>PS (Add-</a:t>
            </a:r>
            <a:r>
              <a:rPr lang="en-US" dirty="0" err="1" smtClean="0">
                <a:solidFill>
                  <a:schemeClr val="tx2"/>
                </a:solidFill>
              </a:rPr>
              <a:t>AzureVHD</a:t>
            </a:r>
            <a:r>
              <a:rPr lang="en-US" dirty="0" smtClean="0">
                <a:solidFill>
                  <a:schemeClr val="tx2"/>
                </a:solidFill>
              </a:rPr>
              <a:t>)</a:t>
            </a:r>
            <a:endParaRPr lang="en-US" dirty="0">
              <a:solidFill>
                <a:schemeClr val="tx2"/>
              </a:solidFill>
            </a:endParaRPr>
          </a:p>
          <a:p>
            <a:r>
              <a:rPr lang="en-US" sz="2000" spc="-38" dirty="0">
                <a:solidFill>
                  <a:schemeClr val="tx1">
                    <a:alpha val="99000"/>
                  </a:schemeClr>
                </a:solidFill>
                <a:latin typeface="+mn-lt"/>
              </a:rPr>
              <a:t>Supports Resuming Failed Transfers </a:t>
            </a:r>
          </a:p>
          <a:p>
            <a:r>
              <a:rPr lang="en-US" sz="2000" spc="-38" dirty="0">
                <a:solidFill>
                  <a:schemeClr val="tx1">
                    <a:alpha val="99000"/>
                  </a:schemeClr>
                </a:solidFill>
                <a:latin typeface="+mn-lt"/>
              </a:rPr>
              <a:t>Converting from Dynamic to Fixed Disk on Upload</a:t>
            </a:r>
          </a:p>
          <a:p>
            <a:r>
              <a:rPr lang="en-US" sz="2000" spc="-38" dirty="0">
                <a:solidFill>
                  <a:schemeClr val="tx1">
                    <a:alpha val="99000"/>
                  </a:schemeClr>
                </a:solidFill>
                <a:latin typeface="+mn-lt"/>
              </a:rPr>
              <a:t>Efficient Upload – does not send empty bytes</a:t>
            </a:r>
          </a:p>
          <a:p>
            <a:pPr marL="0" indent="0">
              <a:lnSpc>
                <a:spcPct val="100000"/>
              </a:lnSpc>
              <a:buNone/>
            </a:pPr>
            <a:r>
              <a:rPr lang="en-US" dirty="0">
                <a:solidFill>
                  <a:schemeClr val="tx2"/>
                </a:solidFill>
              </a:rPr>
              <a:t>Things to Do Before Uploading OS Disk</a:t>
            </a:r>
          </a:p>
          <a:p>
            <a:r>
              <a:rPr lang="en-US" sz="2000" spc="-38" dirty="0">
                <a:solidFill>
                  <a:schemeClr val="tx1">
                    <a:alpha val="99000"/>
                  </a:schemeClr>
                </a:solidFill>
                <a:latin typeface="+mn-lt"/>
              </a:rPr>
              <a:t>Enable Remote Access </a:t>
            </a:r>
          </a:p>
        </p:txBody>
      </p:sp>
    </p:spTree>
    <p:extLst>
      <p:ext uri="{BB962C8B-B14F-4D97-AF65-F5344CB8AC3E}">
        <p14:creationId xmlns:p14="http://schemas.microsoft.com/office/powerpoint/2010/main" val="1881223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Simple Virtual Machine</a:t>
            </a:r>
            <a:endParaRPr lang="en-US" sz="5400" dirty="0"/>
          </a:p>
        </p:txBody>
      </p:sp>
      <p:sp>
        <p:nvSpPr>
          <p:cNvPr id="4" name="Rectangle 3"/>
          <p:cNvSpPr/>
          <p:nvPr/>
        </p:nvSpPr>
        <p:spPr bwMode="auto">
          <a:xfrm>
            <a:off x="287779" y="1584976"/>
            <a:ext cx="3403357" cy="45754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tx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sp>
        <p:nvSpPr>
          <p:cNvPr id="18" name="Rectangle 17"/>
          <p:cNvSpPr/>
          <p:nvPr/>
        </p:nvSpPr>
        <p:spPr bwMode="auto">
          <a:xfrm>
            <a:off x="10705370" y="3749538"/>
            <a:ext cx="1370798" cy="1480335"/>
          </a:xfrm>
          <a:prstGeom prst="rect">
            <a:avLst/>
          </a:prstGeom>
          <a:solidFill>
            <a:schemeClr val="tx1"/>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a:solidFill>
                  <a:schemeClr val="bg1"/>
                </a:solidFill>
              </a:rPr>
              <a:t>WAStorage\VMs\APP-OS.vhd</a:t>
            </a: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WAStorage\VMs\APP-Data.vhd</a:t>
            </a: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WAStorageVMs\APP-Logs.vhd</a:t>
            </a: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sp>
        <p:nvSpPr>
          <p:cNvPr id="60" name="TextBox 59"/>
          <p:cNvSpPr txBox="1"/>
          <p:nvPr/>
        </p:nvSpPr>
        <p:spPr>
          <a:xfrm>
            <a:off x="3965944" y="1559031"/>
            <a:ext cx="3330218" cy="47920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tx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Azure PS or other Tools</a:t>
            </a:r>
            <a:br>
              <a:rPr lang="en-US" sz="1800" dirty="0" smtClean="0"/>
            </a:br>
            <a:r>
              <a:rPr lang="en-US" sz="1800" dirty="0" smtClean="0">
                <a:solidFill>
                  <a:schemeClr val="tx2">
                    <a:lumMod val="60000"/>
                    <a:lumOff val="40000"/>
                  </a:schemeClr>
                </a:solidFill>
              </a:rPr>
              <a:t>     </a:t>
            </a:r>
            <a:r>
              <a:rPr lang="en-US" sz="1600" dirty="0" smtClean="0">
                <a:solidFill>
                  <a:schemeClr val="tx2">
                    <a:lumMod val="60000"/>
                    <a:lumOff val="40000"/>
                  </a:schemeClr>
                </a:solidFill>
              </a:rPr>
              <a:t>Add-</a:t>
            </a:r>
            <a:r>
              <a:rPr lang="en-US" sz="1600" dirty="0" err="1" smtClean="0">
                <a:solidFill>
                  <a:schemeClr val="tx2">
                    <a:lumMod val="60000"/>
                    <a:lumOff val="40000"/>
                  </a:schemeClr>
                </a:solidFill>
              </a:rPr>
              <a:t>AzureVHD</a:t>
            </a:r>
            <a:endParaRPr lang="en-US" sz="1600" dirty="0" smtClean="0">
              <a:solidFill>
                <a:schemeClr val="tx2">
                  <a:lumMod val="60000"/>
                  <a:lumOff val="40000"/>
                </a:schemeClr>
              </a:solidFill>
            </a:endParaRPr>
          </a:p>
          <a:p>
            <a:pPr>
              <a:lnSpc>
                <a:spcPct val="90000"/>
              </a:lnSpc>
              <a:spcBef>
                <a:spcPct val="20000"/>
              </a:spcBef>
              <a:buSzPct val="80000"/>
            </a:pPr>
            <a:r>
              <a:rPr lang="en-US" sz="1800" dirty="0" smtClean="0"/>
              <a:t>2) Create VM Configuration</a:t>
            </a:r>
          </a:p>
          <a:p>
            <a:pPr>
              <a:lnSpc>
                <a:spcPct val="90000"/>
              </a:lnSpc>
              <a:spcBef>
                <a:spcPct val="20000"/>
              </a:spcBef>
              <a:buSzPct val="80000"/>
            </a:pPr>
            <a:r>
              <a:rPr lang="en-US" sz="1800" dirty="0" smtClean="0"/>
              <a:t>     with data </a:t>
            </a:r>
            <a:r>
              <a:rPr lang="en-US" sz="1800" dirty="0"/>
              <a:t>disks attached</a:t>
            </a:r>
            <a:br>
              <a:rPr lang="en-US" sz="1800" dirty="0"/>
            </a:br>
            <a:r>
              <a:rPr lang="en-US" sz="1800" dirty="0" smtClean="0"/>
              <a:t>     </a:t>
            </a:r>
            <a:r>
              <a:rPr lang="en-US" sz="1800" dirty="0"/>
              <a:t>Data Disk 1 = APP-</a:t>
            </a:r>
            <a:r>
              <a:rPr lang="en-US" sz="1800" dirty="0" err="1"/>
              <a:t>Data.vhd</a:t>
            </a:r>
            <a:endParaRPr lang="en-US" sz="1800" dirty="0"/>
          </a:p>
          <a:p>
            <a:pPr>
              <a:lnSpc>
                <a:spcPct val="90000"/>
              </a:lnSpc>
              <a:spcBef>
                <a:spcPct val="20000"/>
              </a:spcBef>
              <a:buSzPct val="80000"/>
            </a:pPr>
            <a:r>
              <a:rPr lang="en-US" sz="1800" dirty="0"/>
              <a:t>     Data Disk 2 = App-</a:t>
            </a:r>
            <a:r>
              <a:rPr lang="en-US" sz="1800" dirty="0" err="1"/>
              <a:t>Logs.vhd</a:t>
            </a:r>
            <a:endParaRPr lang="en-US" sz="1800" dirty="0" smtClean="0"/>
          </a:p>
          <a:p>
            <a:pPr>
              <a:lnSpc>
                <a:spcPct val="90000"/>
              </a:lnSpc>
              <a:spcBef>
                <a:spcPct val="20000"/>
              </a:spcBef>
              <a:buSzPct val="80000"/>
            </a:pPr>
            <a:r>
              <a:rPr lang="en-US" sz="1800" dirty="0"/>
              <a:t> </a:t>
            </a:r>
            <a:r>
              <a:rPr lang="en-US" sz="1800" dirty="0" smtClean="0"/>
              <a:t>    </a:t>
            </a:r>
            <a:r>
              <a:rPr lang="en-US" sz="1800" dirty="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AzureVMConfig</a:t>
            </a: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a:t>
            </a: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pic>
        <p:nvPicPr>
          <p:cNvPr id="3" name="Picture 2"/>
          <p:cNvPicPr>
            <a:picLocks noChangeAspect="1"/>
          </p:cNvPicPr>
          <p:nvPr/>
        </p:nvPicPr>
        <p:blipFill>
          <a:blip r:embed="rId9"/>
          <a:stretch>
            <a:fillRect/>
          </a:stretch>
        </p:blipFill>
        <p:spPr>
          <a:xfrm>
            <a:off x="2839960" y="2425364"/>
            <a:ext cx="652500" cy="596250"/>
          </a:xfrm>
          <a:prstGeom prst="rect">
            <a:avLst/>
          </a:prstGeom>
        </p:spPr>
      </p:pic>
      <p:pic>
        <p:nvPicPr>
          <p:cNvPr id="15" name="Picture 14"/>
          <p:cNvPicPr>
            <a:picLocks noChangeAspect="1"/>
          </p:cNvPicPr>
          <p:nvPr/>
        </p:nvPicPr>
        <p:blipFill>
          <a:blip r:embed="rId9"/>
          <a:stretch>
            <a:fillRect/>
          </a:stretch>
        </p:blipFill>
        <p:spPr>
          <a:xfrm>
            <a:off x="9558639" y="3130741"/>
            <a:ext cx="652500" cy="596250"/>
          </a:xfrm>
          <a:prstGeom prst="rect">
            <a:avLst/>
          </a:prstGeom>
        </p:spPr>
      </p:pic>
    </p:spTree>
    <p:extLst>
      <p:ext uri="{BB962C8B-B14F-4D97-AF65-F5344CB8AC3E}">
        <p14:creationId xmlns:p14="http://schemas.microsoft.com/office/powerpoint/2010/main" val="98712892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3" end="3"/>
                                            </p:txEl>
                                          </p:spTgt>
                                        </p:tgtEl>
                                        <p:attrNameLst>
                                          <p:attrName>style.visibility</p:attrName>
                                        </p:attrNameLst>
                                      </p:cBhvr>
                                      <p:to>
                                        <p:strVal val="visible"/>
                                      </p:to>
                                    </p:set>
                                    <p:animEffect transition="in" filter="fade">
                                      <p:cBhvr>
                                        <p:cTn id="30" dur="500"/>
                                        <p:tgtEl>
                                          <p:spTgt spid="6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4" end="4"/>
                                            </p:txEl>
                                          </p:spTgt>
                                        </p:tgtEl>
                                        <p:attrNameLst>
                                          <p:attrName>style.visibility</p:attrName>
                                        </p:attrNameLst>
                                      </p:cBhvr>
                                      <p:to>
                                        <p:strVal val="visible"/>
                                      </p:to>
                                    </p:set>
                                    <p:animEffect transition="in" filter="fade">
                                      <p:cBhvr>
                                        <p:cTn id="33" dur="500"/>
                                        <p:tgtEl>
                                          <p:spTgt spid="60">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xEl>
                                              <p:pRg st="5" end="5"/>
                                            </p:txEl>
                                          </p:spTgt>
                                        </p:tgtEl>
                                        <p:attrNameLst>
                                          <p:attrName>style.visibility</p:attrName>
                                        </p:attrNameLst>
                                      </p:cBhvr>
                                      <p:to>
                                        <p:strVal val="visible"/>
                                      </p:to>
                                    </p:set>
                                    <p:animEffect transition="in" filter="fade">
                                      <p:cBhvr>
                                        <p:cTn id="36" dur="500"/>
                                        <p:tgtEl>
                                          <p:spTgt spid="60">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Effect transition="in" filter="fade">
                                      <p:cBhvr>
                                        <p:cTn id="39" dur="500"/>
                                        <p:tgtEl>
                                          <p:spTgt spid="60">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xEl>
                                              <p:pRg st="7" end="7"/>
                                            </p:txEl>
                                          </p:spTgt>
                                        </p:tgtEl>
                                        <p:attrNameLst>
                                          <p:attrName>style.visibility</p:attrName>
                                        </p:attrNameLst>
                                      </p:cBhvr>
                                      <p:to>
                                        <p:strVal val="visible"/>
                                      </p:to>
                                    </p:set>
                                    <p:animEffect transition="in" filter="fade">
                                      <p:cBhvr>
                                        <p:cTn id="68" dur="500"/>
                                        <p:tgtEl>
                                          <p:spTgt spid="60">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xEl>
                                              <p:pRg st="8" end="8"/>
                                            </p:txEl>
                                          </p:spTgt>
                                        </p:tgtEl>
                                        <p:attrNameLst>
                                          <p:attrName>style.visibility</p:attrName>
                                        </p:attrNameLst>
                                      </p:cBhvr>
                                      <p:to>
                                        <p:strVal val="visible"/>
                                      </p:to>
                                    </p:set>
                                    <p:animEffect transition="in" filter="fade">
                                      <p:cBhvr>
                                        <p:cTn id="73" dur="500"/>
                                        <p:tgtEl>
                                          <p:spTgt spid="60">
                                            <p:txEl>
                                              <p:pRg st="8" end="8"/>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xEl>
                                              <p:pRg st="9" end="9"/>
                                            </p:txEl>
                                          </p:spTgt>
                                        </p:tgtEl>
                                        <p:attrNameLst>
                                          <p:attrName>style.visibility</p:attrName>
                                        </p:attrNameLst>
                                      </p:cBhvr>
                                      <p:to>
                                        <p:strVal val="visible"/>
                                      </p:to>
                                    </p:set>
                                    <p:animEffect transition="in" filter="fade">
                                      <p:cBhvr>
                                        <p:cTn id="96" dur="500"/>
                                        <p:tgtEl>
                                          <p:spTgt spid="60">
                                            <p:txEl>
                                              <p:pRg st="9" end="9"/>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
                                            <p:txEl>
                                              <p:pRg st="11" end="11"/>
                                            </p:txEl>
                                          </p:spTgt>
                                        </p:tgtEl>
                                        <p:attrNameLst>
                                          <p:attrName>style.visibility</p:attrName>
                                        </p:attrNameLst>
                                      </p:cBhvr>
                                      <p:to>
                                        <p:strVal val="visible"/>
                                      </p:to>
                                    </p:set>
                                    <p:animEffect transition="in" filter="fade">
                                      <p:cBhvr>
                                        <p:cTn id="101" dur="500"/>
                                        <p:tgtEl>
                                          <p:spTgt spid="60">
                                            <p:txEl>
                                              <p:pRg st="11" end="1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60">
                                            <p:txEl>
                                              <p:pRg st="12" end="12"/>
                                            </p:txEl>
                                          </p:spTgt>
                                        </p:tgtEl>
                                        <p:attrNameLst>
                                          <p:attrName>style.visibility</p:attrName>
                                        </p:attrNameLst>
                                      </p:cBhvr>
                                      <p:to>
                                        <p:strVal val="visible"/>
                                      </p:to>
                                    </p:set>
                                    <p:animEffect transition="in" filter="fade">
                                      <p:cBhvr>
                                        <p:cTn id="104" dur="500"/>
                                        <p:tgtEl>
                                          <p:spTgt spid="60">
                                            <p:txEl>
                                              <p:pRg st="12" end="12"/>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60">
                                            <p:txEl>
                                              <p:pRg st="13" end="13"/>
                                            </p:txEl>
                                          </p:spTgt>
                                        </p:tgtEl>
                                        <p:attrNameLst>
                                          <p:attrName>style.visibility</p:attrName>
                                        </p:attrNameLst>
                                      </p:cBhvr>
                                      <p:to>
                                        <p:strVal val="visible"/>
                                      </p:to>
                                    </p:set>
                                    <p:animEffect transition="in" filter="fade">
                                      <p:cBhvr>
                                        <p:cTn id="107" dur="500"/>
                                        <p:tgtEl>
                                          <p:spTgt spid="60">
                                            <p:txEl>
                                              <p:pRg st="13" end="13"/>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2">
                                            <p:txEl>
                                              <p:pRg st="0" end="0"/>
                                            </p:txEl>
                                          </p:spTgt>
                                        </p:tgtEl>
                                        <p:attrNameLst>
                                          <p:attrName>style.visibility</p:attrName>
                                        </p:attrNameLst>
                                      </p:cBhvr>
                                      <p:to>
                                        <p:strVal val="visible"/>
                                      </p:to>
                                    </p:set>
                                    <p:animEffect transition="in" filter="fade">
                                      <p:cBhvr>
                                        <p:cTn id="110"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Connecting </a:t>
            </a:r>
            <a:r>
              <a:rPr lang="en-US" sz="8000" dirty="0" err="1" smtClean="0"/>
              <a:t>IaaS</a:t>
            </a:r>
            <a:r>
              <a:rPr lang="en-US" sz="8000" dirty="0" smtClean="0"/>
              <a:t> and </a:t>
            </a:r>
            <a:r>
              <a:rPr lang="en-US" sz="8000" dirty="0" err="1" smtClean="0"/>
              <a:t>PaaS</a:t>
            </a:r>
            <a:endParaRPr lang="en-US" sz="8000" dirty="0"/>
          </a:p>
        </p:txBody>
      </p:sp>
    </p:spTree>
    <p:extLst>
      <p:ext uri="{BB962C8B-B14F-4D97-AF65-F5344CB8AC3E}">
        <p14:creationId xmlns:p14="http://schemas.microsoft.com/office/powerpoint/2010/main" val="23253890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9" y="4166603"/>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endParaRPr lang="en-US" sz="2533" kern="0" dirty="0">
              <a:gradFill>
                <a:gsLst>
                  <a:gs pos="85000">
                    <a:srgbClr val="FFFFFF"/>
                  </a:gs>
                  <a:gs pos="0">
                    <a:srgbClr val="FFFFFF"/>
                  </a:gs>
                </a:gsLst>
                <a:lin ang="5400000" scaled="0"/>
              </a:gradFill>
            </a:endParaRPr>
          </a:p>
        </p:txBody>
      </p:sp>
      <p:sp>
        <p:nvSpPr>
          <p:cNvPr id="29" name="Rectangle 28"/>
          <p:cNvSpPr/>
          <p:nvPr/>
        </p:nvSpPr>
        <p:spPr bwMode="auto">
          <a:xfrm>
            <a:off x="6476588" y="2210765"/>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30" name="Rectangle 29"/>
          <p:cNvSpPr/>
          <p:nvPr/>
        </p:nvSpPr>
        <p:spPr bwMode="auto">
          <a:xfrm>
            <a:off x="8072246"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endParaRPr lang="en-US" sz="2533" kern="0" dirty="0">
              <a:gradFill>
                <a:gsLst>
                  <a:gs pos="85000">
                    <a:srgbClr val="FFFFFF"/>
                  </a:gs>
                  <a:gs pos="0">
                    <a:srgbClr val="FFFFFF"/>
                  </a:gs>
                </a:gsLst>
                <a:lin ang="5400000" scaled="0"/>
              </a:gradFill>
            </a:endParaRPr>
          </a:p>
        </p:txBody>
      </p:sp>
      <p:sp>
        <p:nvSpPr>
          <p:cNvPr id="31" name="Rectangle 30"/>
          <p:cNvSpPr/>
          <p:nvPr/>
        </p:nvSpPr>
        <p:spPr bwMode="auto">
          <a:xfrm>
            <a:off x="8070725"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92" y="893"/>
            <a:ext cx="3143977" cy="6856214"/>
          </a:xfrm>
          <a:prstGeom prst="rect">
            <a:avLst/>
          </a:prstGeom>
          <a:solidFill>
            <a:schemeClr val="accent2"/>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160029"/>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PaaS</a:t>
            </a:r>
          </a:p>
        </p:txBody>
      </p:sp>
      <p:sp>
        <p:nvSpPr>
          <p:cNvPr id="60" name="Rectangle 59"/>
          <p:cNvSpPr/>
          <p:nvPr/>
        </p:nvSpPr>
        <p:spPr bwMode="auto">
          <a:xfrm>
            <a:off x="9666384"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SaaS</a:t>
            </a:r>
          </a:p>
        </p:txBody>
      </p:sp>
      <p:sp>
        <p:nvSpPr>
          <p:cNvPr id="61" name="Rectangle 60"/>
          <p:cNvSpPr/>
          <p:nvPr/>
        </p:nvSpPr>
        <p:spPr bwMode="auto">
          <a:xfrm>
            <a:off x="8070725" y="2204186"/>
            <a:ext cx="1549840" cy="1908027"/>
          </a:xfrm>
          <a:prstGeom prst="rect">
            <a:avLst/>
          </a:prstGeom>
          <a:no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2533" kern="0" dirty="0">
                <a:gradFill>
                  <a:gsLst>
                    <a:gs pos="85000">
                      <a:srgbClr val="FFFFFF"/>
                    </a:gs>
                    <a:gs pos="0">
                      <a:srgbClr val="FFFFFF"/>
                    </a:gs>
                  </a:gsLst>
                  <a:lin ang="5400000" scaled="0"/>
                </a:gradFill>
              </a:rPr>
              <a:t>Physical</a:t>
            </a:r>
          </a:p>
        </p:txBody>
      </p:sp>
      <p:sp>
        <p:nvSpPr>
          <p:cNvPr id="65" name="Rectangle 64"/>
          <p:cNvSpPr/>
          <p:nvPr/>
        </p:nvSpPr>
        <p:spPr bwMode="auto">
          <a:xfrm>
            <a:off x="3288316"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611293"/>
            <a:ext cx="1107256" cy="1106965"/>
          </a:xfrm>
          <a:prstGeom prst="rect">
            <a:avLst/>
          </a:prstGeom>
          <a:noFill/>
        </p:spPr>
      </p:pic>
      <p:sp>
        <p:nvSpPr>
          <p:cNvPr id="68" name="Isosceles Triangle 67"/>
          <p:cNvSpPr/>
          <p:nvPr/>
        </p:nvSpPr>
        <p:spPr bwMode="auto">
          <a:xfrm rot="10800000">
            <a:off x="8435420" y="2894110"/>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7737" y="3322548"/>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186204"/>
            <a:ext cx="857527" cy="857081"/>
          </a:xfrm>
          <a:prstGeom prst="rect">
            <a:avLst/>
          </a:prstGeom>
          <a:noFill/>
        </p:spPr>
      </p:pic>
      <p:grpSp>
        <p:nvGrpSpPr>
          <p:cNvPr id="71" name="Group 70"/>
          <p:cNvGrpSpPr/>
          <p:nvPr/>
        </p:nvGrpSpPr>
        <p:grpSpPr>
          <a:xfrm>
            <a:off x="9870470" y="2292321"/>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204186"/>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160029"/>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IaaS</a:t>
            </a:r>
          </a:p>
        </p:txBody>
      </p:sp>
      <p:grpSp>
        <p:nvGrpSpPr>
          <p:cNvPr id="82" name="Group 81"/>
          <p:cNvGrpSpPr/>
          <p:nvPr/>
        </p:nvGrpSpPr>
        <p:grpSpPr>
          <a:xfrm>
            <a:off x="6451472" y="2179200"/>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dirty="0" smtClean="0"/>
              <a:t>IaaS and PaaS </a:t>
            </a:r>
            <a:br>
              <a:rPr lang="en-US" dirty="0" smtClean="0"/>
            </a:br>
            <a:r>
              <a:rPr lang="en-US" dirty="0" smtClean="0"/>
              <a:t>	– Better Together</a:t>
            </a:r>
            <a:endParaRPr lang="en-US" dirty="0"/>
          </a:p>
        </p:txBody>
      </p:sp>
    </p:spTree>
    <p:extLst>
      <p:ext uri="{BB962C8B-B14F-4D97-AF65-F5344CB8AC3E}">
        <p14:creationId xmlns:p14="http://schemas.microsoft.com/office/powerpoint/2010/main" val="23068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IMING" val="|.8|20.6|11.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19.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TR15_BO_CT_Template_16x9">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Accent Color Transition Slides">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14.xml><?xml version="1.0" encoding="utf-8"?>
<a:theme xmlns:a="http://schemas.openxmlformats.org/drawingml/2006/main" name="1_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15.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1.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TechEd 2012 Windows Azure 16x9">
      <a:dk1>
        <a:srgbClr val="000000"/>
      </a:dk1>
      <a:lt1>
        <a:srgbClr val="FFFFFF"/>
      </a:lt1>
      <a:dk2>
        <a:srgbClr val="363535"/>
      </a:dk2>
      <a:lt2>
        <a:srgbClr val="878585"/>
      </a:lt2>
      <a:accent1>
        <a:srgbClr val="3397D3"/>
      </a:accent1>
      <a:accent2>
        <a:srgbClr val="E7B921"/>
      </a:accent2>
      <a:accent3>
        <a:srgbClr val="94C949"/>
      </a:accent3>
      <a:accent4>
        <a:srgbClr val="ED5326"/>
      </a:accent4>
      <a:accent5>
        <a:srgbClr val="3BBEB4"/>
      </a:accent5>
      <a:accent6>
        <a:srgbClr val="8E499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 xsi:nil="true"/>
    <Scenario xmlns="f847e7ad-bfae-49c8-aedd-39ec05321f40" xsi:nil="true"/>
    <Document_x0020_Owner xmlns="f847e7ad-bfae-49c8-aedd-39ec05321f40">
      <UserInfo>
        <DisplayName>Kasper Wu (Advaiya, Inc)</DisplayName>
        <AccountId>207</AccountId>
        <AccountType/>
      </UserInfo>
    </Document_x0020_Owner>
    <Capability_x002f_Product xmlns="f847e7ad-bfae-49c8-aedd-39ec05321f40">20</Capability_x002f_Product>
    <Workstream xmlns="f847e7ad-bfae-49c8-aedd-39ec05321f40">12</Workstream>
    <Source xmlns="f847e7ad-bfae-49c8-aedd-39ec05321f40">5</Source>
    <Document_x0020_Status xmlns="f847e7ad-bfae-49c8-aedd-39ec05321f40">Draft</Document_x0020_Status>
    <Segment xmlns="f847e7ad-bfae-49c8-aedd-39ec05321f40">5</Segment>
  </documentManagement>
</p:properties>
</file>

<file path=customXml/itemProps1.xml><?xml version="1.0" encoding="utf-8"?>
<ds:datastoreItem xmlns:ds="http://schemas.openxmlformats.org/officeDocument/2006/customXml" ds:itemID="{2C1F3D78-41CD-4031-A456-FDE822775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06B869-0A3B-4A48-80EE-77CB3C7BFE0A}">
  <ds:schemaRefs>
    <ds:schemaRef ds:uri="http://schemas.microsoft.com/sharepoint/v3/contenttype/forms"/>
  </ds:schemaRefs>
</ds:datastoreItem>
</file>

<file path=customXml/itemProps3.xml><?xml version="1.0" encoding="utf-8"?>
<ds:datastoreItem xmlns:ds="http://schemas.openxmlformats.org/officeDocument/2006/customXml" ds:itemID="{608C7590-4838-4FDD-B304-651D11FD2E08}">
  <ds:schemaRefs>
    <ds:schemaRef ds:uri="http://schemas.openxmlformats.org/package/2006/metadata/core-properties"/>
    <ds:schemaRef ds:uri="http://schemas.microsoft.com/office/2006/metadata/properties"/>
    <ds:schemaRef ds:uri="http://purl.org/dc/terms/"/>
    <ds:schemaRef ds:uri="f847e7ad-bfae-49c8-aedd-39ec05321f40"/>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13154</TotalTime>
  <Words>1485</Words>
  <Application>Microsoft Macintosh PowerPoint</Application>
  <PresentationFormat>Custom</PresentationFormat>
  <Paragraphs>262</Paragraphs>
  <Slides>16</Slides>
  <Notes>12</Notes>
  <HiddenSlides>0</HiddenSlides>
  <MMClips>0</MMClips>
  <ScaleCrop>false</ScaleCrop>
  <HeadingPairs>
    <vt:vector size="4" baseType="variant">
      <vt:variant>
        <vt:lpstr>Theme</vt:lpstr>
      </vt:variant>
      <vt:variant>
        <vt:i4>22</vt:i4>
      </vt:variant>
      <vt:variant>
        <vt:lpstr>Slide Titles</vt:lpstr>
      </vt:variant>
      <vt:variant>
        <vt:i4>16</vt:i4>
      </vt:variant>
    </vt:vector>
  </HeadingPairs>
  <TitlesOfParts>
    <vt:vector size="38" baseType="lpstr">
      <vt:lpstr>MS1444_Windows Azure Template 16x9_r08b</vt:lpstr>
      <vt:lpstr>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TechEd2012_WindowsAzure_Template_16x9</vt:lpstr>
      <vt:lpstr>Accent Color Transition Slides</vt:lpstr>
      <vt:lpstr>Windows_Azure_DevCamp_16x9_Template - FINAL2</vt:lpstr>
      <vt:lpstr>TR15_BO_CT_Template_16x9</vt:lpstr>
      <vt:lpstr>1_Accent Color Transition Slides</vt:lpstr>
      <vt:lpstr>1_White with Consolas font for code slides</vt:lpstr>
      <vt:lpstr>1_US_CIO_Enterprise_Summit_Template_16x9_Blue</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1_Windows_Azure_DevCamp_16x9_Template - FINAL2</vt:lpstr>
      <vt:lpstr>10_MS1444_Windows Azure Template 16x9_r08b</vt:lpstr>
      <vt:lpstr>Azure_PPT_template 1</vt:lpstr>
      <vt:lpstr>Windows Azure: Migrating Apps and Workloads</vt:lpstr>
      <vt:lpstr>Agenda</vt:lpstr>
      <vt:lpstr>Application Migration</vt:lpstr>
      <vt:lpstr>Migration Approaches</vt:lpstr>
      <vt:lpstr>Migrating a Multi-VM Application</vt:lpstr>
      <vt:lpstr>Virtual Machine Migration</vt:lpstr>
      <vt:lpstr>Migrating a Simple Virtual Machine</vt:lpstr>
      <vt:lpstr>Connecting IaaS and PaaS</vt:lpstr>
      <vt:lpstr>IaaS and PaaS   – Better Together</vt:lpstr>
      <vt:lpstr>The Benefits of PaaS </vt:lpstr>
      <vt:lpstr>IaaS and PaaS Side by Side</vt:lpstr>
      <vt:lpstr>Windows Azure Virtual Network</vt:lpstr>
      <vt:lpstr>Connecting Applications and VMs</vt:lpstr>
      <vt:lpstr>Connecting Cloud Services with VNET</vt:lpstr>
      <vt:lpstr>DEMO</vt:lpstr>
      <vt:lpstr>PowerPoint Presentation</vt:lpstr>
    </vt:vector>
  </TitlesOfParts>
  <Manager>&lt;Content Manager Name Here&gt;</Manager>
  <Company>Microsoft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Applications to Windows Azure</dc:title>
  <dc:subject>&lt;Event Name Here&gt;</dc:subject>
  <dc:creator>adgroc@microsoft.com</dc:creator>
  <cp:keywords/>
  <dc:description>
	Migration application patterns and walks through for moving applications from on-premises to the cloud with IaaS.
by 
</dc:description>
  <cp:lastModifiedBy>adam grocholski</cp:lastModifiedBy>
  <cp:revision>579</cp:revision>
  <dcterms:created xsi:type="dcterms:W3CDTF">2012-02-06T18:28:07Z</dcterms:created>
  <dcterms:modified xsi:type="dcterms:W3CDTF">2013-09-23T18:43:47Z</dcterms:modified>
  <cp:category/>
  <cp:version>2.0.0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